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332" r:id="rId4"/>
    <p:sldId id="331" r:id="rId5"/>
    <p:sldId id="333" r:id="rId6"/>
    <p:sldId id="335" r:id="rId7"/>
    <p:sldId id="334" r:id="rId8"/>
    <p:sldId id="328" r:id="rId9"/>
    <p:sldId id="258" r:id="rId10"/>
    <p:sldId id="259" r:id="rId11"/>
    <p:sldId id="329" r:id="rId12"/>
    <p:sldId id="297" r:id="rId13"/>
    <p:sldId id="279" r:id="rId14"/>
    <p:sldId id="261" r:id="rId15"/>
    <p:sldId id="262" r:id="rId16"/>
    <p:sldId id="263" r:id="rId17"/>
    <p:sldId id="264" r:id="rId18"/>
    <p:sldId id="265" r:id="rId19"/>
    <p:sldId id="266" r:id="rId20"/>
    <p:sldId id="268" r:id="rId21"/>
    <p:sldId id="270" r:id="rId22"/>
    <p:sldId id="271" r:id="rId23"/>
    <p:sldId id="273" r:id="rId24"/>
    <p:sldId id="274" r:id="rId25"/>
    <p:sldId id="275" r:id="rId26"/>
    <p:sldId id="278" r:id="rId27"/>
    <p:sldId id="281" r:id="rId28"/>
    <p:sldId id="282" r:id="rId29"/>
    <p:sldId id="299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5" r:id="rId41"/>
    <p:sldId id="296" r:id="rId42"/>
    <p:sldId id="300" r:id="rId43"/>
    <p:sldId id="293" r:id="rId44"/>
    <p:sldId id="330" r:id="rId4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 idéze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gaz vagy ham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8D1BA57-1736-1967-C7B9-7A1EC2CC0A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2538" y="3692106"/>
            <a:ext cx="10111409" cy="1259456"/>
          </a:xfrm>
        </p:spPr>
        <p:txBody>
          <a:bodyPr/>
          <a:lstStyle/>
          <a:p>
            <a:r>
              <a:rPr lang="hu-HU" sz="3600" b="1" dirty="0"/>
              <a:t>Dr. Józsa Miklós, a növénynemesítő</a:t>
            </a:r>
            <a:endParaRPr lang="hu-HU" sz="1600" dirty="0"/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0744B820-C3B7-011D-902B-E85B4BDF47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9213" y="5168348"/>
            <a:ext cx="8915399" cy="1060174"/>
          </a:xfrm>
        </p:spPr>
        <p:txBody>
          <a:bodyPr>
            <a:noAutofit/>
          </a:bodyPr>
          <a:lstStyle/>
          <a:p>
            <a:pPr algn="r"/>
            <a:r>
              <a:rPr lang="hu-HU" sz="2400" dirty="0"/>
              <a:t>Csemő, 2025. augusztus 29. </a:t>
            </a:r>
          </a:p>
          <a:p>
            <a:pPr algn="r"/>
            <a:r>
              <a:rPr lang="hu-HU" sz="2400" dirty="0"/>
              <a:t>Józsa Katalin </a:t>
            </a:r>
          </a:p>
        </p:txBody>
      </p:sp>
    </p:spTree>
    <p:extLst>
      <p:ext uri="{BB962C8B-B14F-4D97-AF65-F5344CB8AC3E}">
        <p14:creationId xmlns:p14="http://schemas.microsoft.com/office/powerpoint/2010/main" val="211256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8269542-5A59-1661-7DD8-2CB0B7F6F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7959" y="624109"/>
            <a:ext cx="3705726" cy="3562879"/>
          </a:xfrm>
        </p:spPr>
        <p:txBody>
          <a:bodyPr>
            <a:normAutofit/>
          </a:bodyPr>
          <a:lstStyle/>
          <a:p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Betula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pendula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Bíbor</a:t>
            </a:r>
            <a:r>
              <a:rPr lang="hu-HU" sz="44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endParaRPr lang="hu-HU" sz="4400" dirty="0"/>
          </a:p>
        </p:txBody>
      </p:sp>
      <p:pic>
        <p:nvPicPr>
          <p:cNvPr id="5" name="Tartalom helye 4" descr="A képen ősz, növény, fa, kültéri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3B7BAD53-19D1-D20B-31E6-120C2AC01E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3056" y="2518223"/>
            <a:ext cx="3173759" cy="3967199"/>
          </a:xfrm>
        </p:spPr>
      </p:pic>
      <p:pic>
        <p:nvPicPr>
          <p:cNvPr id="6" name="Picture 3" descr="C:\Users\user\Documents\Szelekciós munkák gyűjtő\Betula pendula\Betula pendula 'Bíbor'_04.JPG">
            <a:extLst>
              <a:ext uri="{FF2B5EF4-FFF2-40B4-BE49-F238E27FC236}">
                <a16:creationId xmlns:a16="http://schemas.microsoft.com/office/drawing/2014/main" id="{E2A5951C-969E-CFAF-BFC6-FC49BCA01D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901608" y="0"/>
            <a:ext cx="5290392" cy="661299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473219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EC5D9CD-D39B-22FC-3801-1D333417D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4501" y="624110"/>
            <a:ext cx="5078186" cy="1280890"/>
          </a:xfrm>
        </p:spPr>
        <p:txBody>
          <a:bodyPr>
            <a:noAutofit/>
          </a:bodyPr>
          <a:lstStyle/>
          <a:p>
            <a:r>
              <a:rPr lang="hu-HU" sz="4400" b="1" dirty="0" err="1"/>
              <a:t>Acer</a:t>
            </a:r>
            <a:r>
              <a:rPr lang="hu-HU" sz="4400" b="1" dirty="0"/>
              <a:t> </a:t>
            </a:r>
            <a:r>
              <a:rPr lang="hu-HU" sz="4400" b="1" dirty="0" err="1"/>
              <a:t>platanoides</a:t>
            </a:r>
            <a:br>
              <a:rPr lang="hu-HU" sz="4400" b="1" dirty="0"/>
            </a:br>
            <a:r>
              <a:rPr lang="hu-HU" sz="4400" b="1" dirty="0"/>
              <a:t>kicsi gömb</a:t>
            </a:r>
          </a:p>
        </p:txBody>
      </p:sp>
      <p:pic>
        <p:nvPicPr>
          <p:cNvPr id="5" name="Tartalom helye 4" descr="A képen felhő, kültéri, ég, f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08FF6369-CEAE-C2DE-9819-2216876281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391416" y="1023256"/>
            <a:ext cx="6415317" cy="4811487"/>
          </a:xfrm>
        </p:spPr>
      </p:pic>
    </p:spTree>
    <p:extLst>
      <p:ext uri="{BB962C8B-B14F-4D97-AF65-F5344CB8AC3E}">
        <p14:creationId xmlns:p14="http://schemas.microsoft.com/office/powerpoint/2010/main" val="34540059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E3E96FD-B947-AA48-59A6-0B348E8A9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4347" y="624110"/>
            <a:ext cx="4589253" cy="2455520"/>
          </a:xfrm>
        </p:spPr>
        <p:txBody>
          <a:bodyPr>
            <a:normAutofit/>
          </a:bodyPr>
          <a:lstStyle/>
          <a:p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Corylus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avellana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b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Purple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Umbrella</a:t>
            </a:r>
            <a:endParaRPr lang="hu-HU" sz="4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Tartalom helye 4" descr="A képen kültéri, ég, felhő, fű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CD9D213-956A-548E-31E2-D5F4B503DE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r="-1" b="-1248"/>
          <a:stretch/>
        </p:blipFill>
        <p:spPr>
          <a:xfrm>
            <a:off x="6633712" y="94890"/>
            <a:ext cx="4270075" cy="6288658"/>
          </a:xfrm>
        </p:spPr>
      </p:pic>
    </p:spTree>
    <p:extLst>
      <p:ext uri="{BB962C8B-B14F-4D97-AF65-F5344CB8AC3E}">
        <p14:creationId xmlns:p14="http://schemas.microsoft.com/office/powerpoint/2010/main" val="20299921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E8CDC8A-1EB6-9B43-6F07-824D8F923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15" y="624110"/>
            <a:ext cx="4278086" cy="1280890"/>
          </a:xfrm>
        </p:spPr>
        <p:txBody>
          <a:bodyPr>
            <a:normAutofit fontScale="90000"/>
          </a:bodyPr>
          <a:lstStyle/>
          <a:p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Fraxinus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ornus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törpe gömb</a:t>
            </a:r>
          </a:p>
        </p:txBody>
      </p:sp>
      <p:pic>
        <p:nvPicPr>
          <p:cNvPr id="5" name="Tartalom helye 4" descr="A képen ég, kültéri, felhő, f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0F720AD-67F2-B15C-FF9B-F469447494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211474" y="837294"/>
            <a:ext cx="6698344" cy="5023757"/>
          </a:xfrm>
        </p:spPr>
      </p:pic>
    </p:spTree>
    <p:extLst>
      <p:ext uri="{BB962C8B-B14F-4D97-AF65-F5344CB8AC3E}">
        <p14:creationId xmlns:p14="http://schemas.microsoft.com/office/powerpoint/2010/main" val="35743594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962AA4E-A18F-1A87-BE8C-4C96B5B4E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9221" y="624110"/>
            <a:ext cx="3753853" cy="1280890"/>
          </a:xfrm>
        </p:spPr>
        <p:txBody>
          <a:bodyPr>
            <a:noAutofit/>
          </a:bodyPr>
          <a:lstStyle/>
          <a:p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Ligustrum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ovalifolium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Góliát</a:t>
            </a:r>
            <a:endParaRPr lang="hu-HU" sz="4400" dirty="0"/>
          </a:p>
        </p:txBody>
      </p:sp>
      <p:pic>
        <p:nvPicPr>
          <p:cNvPr id="5" name="Tartalom helye 4" descr="A képen kültéri, fű, ég, autó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C8C9AA6-4E2B-5896-D005-3092A1F8A7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9558" y="128336"/>
            <a:ext cx="4693862" cy="6258483"/>
          </a:xfrm>
        </p:spPr>
      </p:pic>
    </p:spTree>
    <p:extLst>
      <p:ext uri="{BB962C8B-B14F-4D97-AF65-F5344CB8AC3E}">
        <p14:creationId xmlns:p14="http://schemas.microsoft.com/office/powerpoint/2010/main" val="22720971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8AABF1B-FB96-A2BF-137C-2E8CA01B2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211" y="624110"/>
            <a:ext cx="5663745" cy="1280890"/>
          </a:xfrm>
        </p:spPr>
        <p:txBody>
          <a:bodyPr>
            <a:noAutofit/>
          </a:bodyPr>
          <a:lstStyle/>
          <a:p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Magnolia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kobus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Hajnal</a:t>
            </a:r>
            <a:r>
              <a:rPr lang="hu-HU" sz="44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és</a:t>
            </a:r>
            <a:br>
              <a:rPr lang="hu-HU" sz="44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</a:b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Pink </a:t>
            </a:r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April</a:t>
            </a:r>
            <a:r>
              <a:rPr lang="hu-HU" sz="44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endParaRPr lang="hu-HU" sz="4400" dirty="0"/>
          </a:p>
        </p:txBody>
      </p:sp>
      <p:pic>
        <p:nvPicPr>
          <p:cNvPr id="5" name="Tartalom helye 4" descr="A képen fa, kültéri, növény, virá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BA6BB12-BC46-758E-8AF3-309B210AE0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6438" y="2727158"/>
            <a:ext cx="2833687" cy="3778250"/>
          </a:xfrm>
        </p:spPr>
      </p:pic>
      <p:pic>
        <p:nvPicPr>
          <p:cNvPr id="7" name="Kép 6" descr="A képen kültéri, ég, felhő, Szárazföldi jármű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6E7705D8-9AE6-5BF5-1538-1732D5DDD7D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447283" y="966979"/>
            <a:ext cx="6565390" cy="492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7186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26CEEE1-7F29-19DF-66D2-1EF29ED8F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8557" y="624110"/>
            <a:ext cx="5568447" cy="1280890"/>
          </a:xfrm>
        </p:spPr>
        <p:txBody>
          <a:bodyPr>
            <a:normAutofit fontScale="90000"/>
          </a:bodyPr>
          <a:lstStyle/>
          <a:p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Parrotia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persica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Október</a:t>
            </a:r>
            <a:endParaRPr lang="hu-HU" sz="4400" dirty="0"/>
          </a:p>
        </p:txBody>
      </p:sp>
      <p:pic>
        <p:nvPicPr>
          <p:cNvPr id="4" name="Picture 2" descr="F:\Faiskolai képek\2010ősz\DSCF1252.jpg">
            <a:extLst>
              <a:ext uri="{FF2B5EF4-FFF2-40B4-BE49-F238E27FC236}">
                <a16:creationId xmlns:a16="http://schemas.microsoft.com/office/drawing/2014/main" id="{FC30DF8F-F5F2-C338-C477-BA5BBE87604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5294" y="624110"/>
            <a:ext cx="4494078" cy="599027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5" name="Picture 3" descr="C:\Users\user\Desktop\képgyűjtő\Parrotia persica 'Oktober'\IMG_1321.JPG">
            <a:extLst>
              <a:ext uri="{FF2B5EF4-FFF2-40B4-BE49-F238E27FC236}">
                <a16:creationId xmlns:a16="http://schemas.microsoft.com/office/drawing/2014/main" id="{9F184DC1-086F-F125-680F-696639FC7F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3730" y="2382002"/>
            <a:ext cx="2979610" cy="397281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41709744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FBAA96E-CE53-8BC1-7094-58274F07F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219" y="624110"/>
            <a:ext cx="5956182" cy="1280890"/>
          </a:xfrm>
        </p:spPr>
        <p:txBody>
          <a:bodyPr>
            <a:normAutofit fontScale="90000"/>
          </a:bodyPr>
          <a:lstStyle/>
          <a:p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Platanus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acerifolia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Palóc</a:t>
            </a:r>
            <a:endParaRPr lang="hu-HU" sz="4400" dirty="0"/>
          </a:p>
        </p:txBody>
      </p:sp>
      <p:pic>
        <p:nvPicPr>
          <p:cNvPr id="4" name="Picture 4" descr="C:\Users\user\Desktop\képgyűjtő\Új mappa\Platanus acerifolia 'Palóc' 2.JPG">
            <a:extLst>
              <a:ext uri="{FF2B5EF4-FFF2-40B4-BE49-F238E27FC236}">
                <a16:creationId xmlns:a16="http://schemas.microsoft.com/office/drawing/2014/main" id="{39D5067E-939C-D9FC-96DA-A087DD9959E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27511" y="-14611"/>
            <a:ext cx="4167531" cy="662768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5" name="Picture 3" descr="F:\Újdonságok képek\Platanus acerifolia Zsóry-fürdő 2.jpg">
            <a:extLst>
              <a:ext uri="{FF2B5EF4-FFF2-40B4-BE49-F238E27FC236}">
                <a16:creationId xmlns:a16="http://schemas.microsoft.com/office/drawing/2014/main" id="{AC84C8D9-A338-E91E-A93B-0231EB44BD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6218" y="2083059"/>
            <a:ext cx="5662514" cy="453001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17185376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996EAA3-3BCE-32D4-DAFB-B4DAFB779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14" y="1203366"/>
            <a:ext cx="3886201" cy="4094847"/>
          </a:xfrm>
        </p:spPr>
        <p:txBody>
          <a:bodyPr>
            <a:noAutofit/>
          </a:bodyPr>
          <a:lstStyle/>
          <a:p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Tilia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cordata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Kámon</a:t>
            </a:r>
            <a:endParaRPr lang="hu-HU" sz="4400" dirty="0"/>
          </a:p>
        </p:txBody>
      </p:sp>
      <p:pic>
        <p:nvPicPr>
          <p:cNvPr id="4" name="Picture 2" descr="C:\Users\user\Documents\Szelekciós munkák gyűjtő\Kecskemét 2013 02 21\Tolia cordata 'magoncok'_03.jpg">
            <a:extLst>
              <a:ext uri="{FF2B5EF4-FFF2-40B4-BE49-F238E27FC236}">
                <a16:creationId xmlns:a16="http://schemas.microsoft.com/office/drawing/2014/main" id="{74B59C96-2A2D-A53B-B50E-4F990E9276C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523015" y="179614"/>
            <a:ext cx="7677939" cy="614235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5118951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254E159-D986-6947-396D-C3B90CBAA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6529" y="624110"/>
            <a:ext cx="4261757" cy="1280890"/>
          </a:xfrm>
        </p:spPr>
        <p:txBody>
          <a:bodyPr>
            <a:normAutofit fontScale="90000"/>
          </a:bodyPr>
          <a:lstStyle/>
          <a:p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Tilia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cordata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Savaria</a:t>
            </a:r>
            <a:r>
              <a:rPr lang="hu-HU" sz="44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endParaRPr lang="hu-HU" sz="4400" dirty="0"/>
          </a:p>
        </p:txBody>
      </p:sp>
      <p:pic>
        <p:nvPicPr>
          <p:cNvPr id="4" name="Picture 3" descr="C:\Users\user\Documents\Szelekciós munkák gyűjtő\Kecskemét 2013 02 21\Tilia cordata 'Savaria'_08.jpg">
            <a:extLst>
              <a:ext uri="{FF2B5EF4-FFF2-40B4-BE49-F238E27FC236}">
                <a16:creationId xmlns:a16="http://schemas.microsoft.com/office/drawing/2014/main" id="{1AA2F00E-2C4D-FE74-9914-D9FBF29C221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698898" y="266700"/>
            <a:ext cx="5059679" cy="6324599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271316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:a16="http://schemas.microsoft.com/office/drawing/2014/main" id="{D17F21D8-D6ED-2487-BEB3-1D61A179EDA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732547" y="802105"/>
            <a:ext cx="10459453" cy="5109745"/>
          </a:xfrm>
        </p:spPr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hu-H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„A fajta gazdasági kategória, termelési eszköz, létrehozásával elsősorban azok próbálkozzanak, akik a fajta áruvá válásának folyamatát befolyásolni tudják. Ezek a folyamatok sok pénzt és időt igényelnek. Ha valaki nem ilyen céllal foglalkozik növényváltozatok előállításával, akkor az szórakozás – szerintem.” 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hu-H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Józsa Miklós - 2014. december hó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7265949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3A00762-D06A-650B-11BB-7C73F0352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1" y="1289956"/>
            <a:ext cx="4098472" cy="3216729"/>
          </a:xfrm>
        </p:spPr>
        <p:txBody>
          <a:bodyPr>
            <a:normAutofit/>
          </a:bodyPr>
          <a:lstStyle/>
          <a:p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Tilia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tomentosa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Bori</a:t>
            </a:r>
            <a:r>
              <a:rPr lang="hu-HU" sz="44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endParaRPr lang="hu-HU" sz="4400" dirty="0"/>
          </a:p>
        </p:txBody>
      </p:sp>
      <p:pic>
        <p:nvPicPr>
          <p:cNvPr id="4" name="Picture 2" descr="C:\Users\user\Desktop\Bori hárs.jpg">
            <a:extLst>
              <a:ext uri="{FF2B5EF4-FFF2-40B4-BE49-F238E27FC236}">
                <a16:creationId xmlns:a16="http://schemas.microsoft.com/office/drawing/2014/main" id="{3F2BEBE6-724B-538E-9363-F30BD1FA1C4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8757" y="0"/>
            <a:ext cx="8921792" cy="67437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90075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9DF4149-F69D-931A-9B5D-AA3D26341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5515" y="624110"/>
            <a:ext cx="3657600" cy="1280890"/>
          </a:xfrm>
        </p:spPr>
        <p:txBody>
          <a:bodyPr>
            <a:normAutofit fontScale="90000"/>
          </a:bodyPr>
          <a:lstStyle/>
          <a:p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Acer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campestre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Rozi</a:t>
            </a:r>
            <a:r>
              <a:rPr lang="hu-HU" sz="44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endParaRPr lang="hu-HU" sz="4400" dirty="0"/>
          </a:p>
        </p:txBody>
      </p:sp>
      <p:pic>
        <p:nvPicPr>
          <p:cNvPr id="5" name="Tartalom helye 4" descr="A képen kültéri, virágcserép, szobanövény, kert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37B7087-E524-1411-C7D9-FCA42A02E0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6983" y="182865"/>
            <a:ext cx="4869202" cy="6492270"/>
          </a:xfrm>
        </p:spPr>
      </p:pic>
    </p:spTree>
    <p:extLst>
      <p:ext uri="{BB962C8B-B14F-4D97-AF65-F5344CB8AC3E}">
        <p14:creationId xmlns:p14="http://schemas.microsoft.com/office/powerpoint/2010/main" val="8594670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C5307FC-133D-AA56-55A2-E66930CEF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6357" y="624110"/>
            <a:ext cx="4728255" cy="1280890"/>
          </a:xfrm>
        </p:spPr>
        <p:txBody>
          <a:bodyPr>
            <a:normAutofit fontScale="90000"/>
          </a:bodyPr>
          <a:lstStyle/>
          <a:p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Acer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palmatum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Paprika</a:t>
            </a:r>
            <a:endParaRPr lang="hu-HU" sz="4400" dirty="0"/>
          </a:p>
        </p:txBody>
      </p:sp>
      <p:pic>
        <p:nvPicPr>
          <p:cNvPr id="4" name="Kép 3" descr="A képen kültéri, növény, Félcserje, Aljnövényzet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89A4052-817C-D9E5-12A5-C06235B903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8416" y="143294"/>
            <a:ext cx="5007942" cy="6007340"/>
          </a:xfrm>
          <a:prstGeom prst="rect">
            <a:avLst/>
          </a:prstGeom>
        </p:spPr>
      </p:pic>
      <p:sp>
        <p:nvSpPr>
          <p:cNvPr id="10" name="Tartalom helye 9">
            <a:extLst>
              <a:ext uri="{FF2B5EF4-FFF2-40B4-BE49-F238E27FC236}">
                <a16:creationId xmlns:a16="http://schemas.microsoft.com/office/drawing/2014/main" id="{B4F9CBCD-5FBB-921D-4D8A-2AB38AB60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0892" y="2133600"/>
            <a:ext cx="9123720" cy="3777622"/>
          </a:xfrm>
        </p:spPr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4236331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02F7BFC-AC9F-E044-C875-F8F075033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5515" y="624110"/>
            <a:ext cx="4430486" cy="1280890"/>
          </a:xfrm>
        </p:spPr>
        <p:txBody>
          <a:bodyPr>
            <a:normAutofit fontScale="90000"/>
          </a:bodyPr>
          <a:lstStyle/>
          <a:p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Corylus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avellana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Red Nicolas</a:t>
            </a:r>
            <a:endParaRPr lang="hu-HU" sz="4400" dirty="0"/>
          </a:p>
        </p:txBody>
      </p:sp>
      <p:pic>
        <p:nvPicPr>
          <p:cNvPr id="5" name="Tartalom helye 4" descr="A képen kültéri, növény, kert, Félcserje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C94FA09-D104-C0B7-ACC7-A13A77485B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379" y="178177"/>
            <a:ext cx="4876233" cy="6501645"/>
          </a:xfrm>
        </p:spPr>
      </p:pic>
    </p:spTree>
    <p:extLst>
      <p:ext uri="{BB962C8B-B14F-4D97-AF65-F5344CB8AC3E}">
        <p14:creationId xmlns:p14="http://schemas.microsoft.com/office/powerpoint/2010/main" val="36641257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24594BE-182F-DD7D-5C15-AE6814A2F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Cotinus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coggygria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Lilla</a:t>
            </a:r>
            <a:endParaRPr lang="hu-HU" sz="4400" dirty="0"/>
          </a:p>
        </p:txBody>
      </p:sp>
      <p:pic>
        <p:nvPicPr>
          <p:cNvPr id="5" name="Tartalom helye 4" descr="A képen kültéri, növény, Félcserje, Növénytársulá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CC583196-DC1A-51FE-24D4-8C65150345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768" y="1447800"/>
            <a:ext cx="6972821" cy="5229616"/>
          </a:xfrm>
        </p:spPr>
      </p:pic>
    </p:spTree>
    <p:extLst>
      <p:ext uri="{BB962C8B-B14F-4D97-AF65-F5344CB8AC3E}">
        <p14:creationId xmlns:p14="http://schemas.microsoft.com/office/powerpoint/2010/main" val="40076327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B3E2CA2-E8D0-504F-3F81-1D7C90938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Ligustrum</a:t>
            </a:r>
            <a:r>
              <a:rPr lang="hu-HU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ovalifolium</a:t>
            </a:r>
            <a:r>
              <a:rPr lang="hu-HU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Green</a:t>
            </a:r>
            <a:r>
              <a:rPr lang="hu-HU" sz="4000" b="1" dirty="0">
                <a:latin typeface="Cambria" panose="02040503050406030204" pitchFamily="18" charset="0"/>
                <a:ea typeface="Cambria" panose="02040503050406030204" pitchFamily="18" charset="0"/>
              </a:rPr>
              <a:t> Diamond</a:t>
            </a:r>
          </a:p>
        </p:txBody>
      </p:sp>
      <p:pic>
        <p:nvPicPr>
          <p:cNvPr id="5" name="Tartalom helye 4" descr="A képen kültéri, Aljnövényzet, fűszernövény, Félcserje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ADBC117C-9ED7-1AAB-3BB7-035C7DE584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29463" y="1345215"/>
            <a:ext cx="4925683" cy="5354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8906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77A18EC-FF05-7EEF-3C05-AE6F10394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Prunus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tenella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Kati</a:t>
            </a:r>
          </a:p>
        </p:txBody>
      </p:sp>
      <p:pic>
        <p:nvPicPr>
          <p:cNvPr id="5" name="Tartalom helye 4" descr="A képen kültéri, fa, növény, Félcserje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298D2F2-1336-A23F-5BC9-99966DE79C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8758" y="1496784"/>
            <a:ext cx="6626603" cy="4969953"/>
          </a:xfrm>
        </p:spPr>
      </p:pic>
    </p:spTree>
    <p:extLst>
      <p:ext uri="{BB962C8B-B14F-4D97-AF65-F5344CB8AC3E}">
        <p14:creationId xmlns:p14="http://schemas.microsoft.com/office/powerpoint/2010/main" val="34512793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9D6E2F5-C353-00F5-5B9C-707BCC1AD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171" y="1306285"/>
            <a:ext cx="4196443" cy="2498271"/>
          </a:xfrm>
        </p:spPr>
        <p:txBody>
          <a:bodyPr>
            <a:normAutofit/>
          </a:bodyPr>
          <a:lstStyle/>
          <a:p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Prunus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laurocerasus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Mari</a:t>
            </a:r>
          </a:p>
        </p:txBody>
      </p:sp>
      <p:pic>
        <p:nvPicPr>
          <p:cNvPr id="5" name="Tartalom helye 4" descr="A képen kültéri, cserje, bokrok, Aljnövényzet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AEE68135-A96C-523C-A4D5-891DEDC176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0565" y="1027618"/>
            <a:ext cx="7773841" cy="5830382"/>
          </a:xfrm>
        </p:spPr>
      </p:pic>
    </p:spTree>
    <p:extLst>
      <p:ext uri="{BB962C8B-B14F-4D97-AF65-F5344CB8AC3E}">
        <p14:creationId xmlns:p14="http://schemas.microsoft.com/office/powerpoint/2010/main" val="25165527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F19278F-F1F0-672F-3166-54FF53C05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415" y="624110"/>
            <a:ext cx="4967516" cy="1280890"/>
          </a:xfrm>
        </p:spPr>
        <p:txBody>
          <a:bodyPr>
            <a:normAutofit fontScale="90000"/>
          </a:bodyPr>
          <a:lstStyle/>
          <a:p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Prunus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laurocerasus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Piri</a:t>
            </a:r>
          </a:p>
        </p:txBody>
      </p:sp>
      <p:pic>
        <p:nvPicPr>
          <p:cNvPr id="5" name="Tartalom helye 4" descr="A képen kültéri, Aljnövényzet, cserje, fűszer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67CA500-EEBA-85A4-3A43-82510AFE05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145" y="1905000"/>
            <a:ext cx="3779269" cy="4724087"/>
          </a:xfrm>
        </p:spPr>
      </p:pic>
      <p:pic>
        <p:nvPicPr>
          <p:cNvPr id="6" name="Picture 6" descr="F:\nyaralás+utazás\hamburg 2008\IMG_5684.jpg">
            <a:extLst>
              <a:ext uri="{FF2B5EF4-FFF2-40B4-BE49-F238E27FC236}">
                <a16:creationId xmlns:a16="http://schemas.microsoft.com/office/drawing/2014/main" id="{2EA5DDDC-6EE6-B208-C0B0-9CF109ACE3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6397" y="252494"/>
            <a:ext cx="4782445" cy="6376593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7152714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453244" y="624110"/>
            <a:ext cx="10051368" cy="1280890"/>
          </a:xfrm>
        </p:spPr>
        <p:txBody>
          <a:bodyPr>
            <a:normAutofit/>
          </a:bodyPr>
          <a:lstStyle/>
          <a:p>
            <a:r>
              <a:rPr lang="hu-HU" sz="4400" dirty="0" err="1"/>
              <a:t>Lycium</a:t>
            </a:r>
            <a:r>
              <a:rPr lang="hu-HU" sz="4400" dirty="0"/>
              <a:t> barbarum</a:t>
            </a:r>
          </a:p>
        </p:txBody>
      </p:sp>
      <p:pic>
        <p:nvPicPr>
          <p:cNvPr id="4098" name="Picture 2" descr="C:\Users\user\Desktop\Fákról., bokorokról\Csákvár_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3552" y="1556792"/>
            <a:ext cx="3762418" cy="501655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4099" name="Picture 3" descr="C:\Users\user\Desktop\Fákról., bokorokról\IMG_02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299243" y="3467100"/>
            <a:ext cx="4556585" cy="327773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4100" name="Picture 4" descr="C:\Users\user\Desktop\Fákról., bokorokról\Kulcs - Rácalmás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9243" y="260647"/>
            <a:ext cx="4556585" cy="3037723"/>
          </a:xfrm>
          <a:prstGeom prst="rect">
            <a:avLst/>
          </a:prstGeom>
          <a:noFill/>
          <a:ln>
            <a:solidFill>
              <a:schemeClr val="tx1">
                <a:lumMod val="95000"/>
              </a:schemeClr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8DCDDB7-6A4D-C11F-A82F-ECB225172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2229" y="0"/>
            <a:ext cx="4593772" cy="800100"/>
          </a:xfrm>
        </p:spPr>
        <p:txBody>
          <a:bodyPr/>
          <a:lstStyle/>
          <a:p>
            <a:r>
              <a:rPr lang="hu-HU" dirty="0"/>
              <a:t>Dr. Józsa Miklós</a:t>
            </a:r>
          </a:p>
        </p:txBody>
      </p:sp>
      <p:pic>
        <p:nvPicPr>
          <p:cNvPr id="6" name="Tartalom helye 5" descr="A képen személy, kültéri, fa, ruházat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07869BBB-B57D-5989-597D-79230C3BE74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151" y="996042"/>
            <a:ext cx="4151539" cy="5535386"/>
          </a:xfrm>
        </p:spPr>
      </p:pic>
      <p:sp>
        <p:nvSpPr>
          <p:cNvPr id="4" name="Tartalom helye 3">
            <a:extLst>
              <a:ext uri="{FF2B5EF4-FFF2-40B4-BE49-F238E27FC236}">
                <a16:creationId xmlns:a16="http://schemas.microsoft.com/office/drawing/2014/main" id="{B8D21D37-75B0-C9D7-C13C-BD8C26D5FD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43500" y="130629"/>
            <a:ext cx="6906986" cy="6727372"/>
          </a:xfrm>
        </p:spPr>
        <p:txBody>
          <a:bodyPr>
            <a:normAutofit fontScale="85000" lnSpcReduction="20000"/>
          </a:bodyPr>
          <a:lstStyle/>
          <a:p>
            <a:r>
              <a:rPr lang="hu-HU" sz="3200" dirty="0"/>
              <a:t>1938. Kisbucsa – 2016. Szombathely</a:t>
            </a:r>
          </a:p>
          <a:p>
            <a:r>
              <a:rPr lang="hu-HU" sz="3200" dirty="0"/>
              <a:t>1953-57. Fertőd Kertészeti Technikum</a:t>
            </a:r>
          </a:p>
          <a:p>
            <a:r>
              <a:rPr lang="hu-HU" sz="3200" dirty="0"/>
              <a:t>1958-63. Budapest Kertészeti és Szőlészeti Főiskola</a:t>
            </a:r>
          </a:p>
          <a:p>
            <a:r>
              <a:rPr lang="hu-HU" sz="3200" dirty="0"/>
              <a:t>1964-65. tanársegéd Dísznövénytermesztési és Dendrológiai tanszék</a:t>
            </a:r>
          </a:p>
          <a:p>
            <a:r>
              <a:rPr lang="hu-HU" sz="3200" dirty="0"/>
              <a:t>1966-1998. </a:t>
            </a:r>
            <a:r>
              <a:rPr lang="hu-HU" sz="3200" dirty="0" err="1"/>
              <a:t>Prenor</a:t>
            </a:r>
            <a:r>
              <a:rPr lang="hu-HU" sz="3200" dirty="0"/>
              <a:t> Kft. és jogelődje</a:t>
            </a:r>
          </a:p>
          <a:p>
            <a:r>
              <a:rPr lang="hu-HU" sz="3200" dirty="0"/>
              <a:t>1973. egyetemi doktor</a:t>
            </a:r>
          </a:p>
          <a:p>
            <a:r>
              <a:rPr lang="hu-HU" sz="3200" dirty="0"/>
              <a:t>1988. MTA mezőgazdasági tudományok kandidátusa</a:t>
            </a:r>
          </a:p>
          <a:p>
            <a:r>
              <a:rPr lang="hu-HU" sz="3200" dirty="0"/>
              <a:t>MTA Kertészeti Bizottság tagja</a:t>
            </a:r>
          </a:p>
          <a:p>
            <a:r>
              <a:rPr lang="hu-HU" sz="3200" dirty="0"/>
              <a:t>Fenyők és örökzöldek a kertben (1980, 1993)</a:t>
            </a:r>
          </a:p>
          <a:p>
            <a:r>
              <a:rPr lang="hu-HU" sz="3200" dirty="0"/>
              <a:t>Fenyők (2002)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5227914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9613956-A3D9-5368-81B8-20ECC9533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Prunus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laurocerasus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Klári</a:t>
            </a:r>
          </a:p>
        </p:txBody>
      </p:sp>
      <p:pic>
        <p:nvPicPr>
          <p:cNvPr id="5" name="Tartalom helye 4" descr="A képen kültéri, fa, Aljnövényzet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E58728D-4086-2ACC-2532-A9CC464783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6782" y="1572882"/>
            <a:ext cx="5564036" cy="4405671"/>
          </a:xfrm>
        </p:spPr>
      </p:pic>
    </p:spTree>
    <p:extLst>
      <p:ext uri="{BB962C8B-B14F-4D97-AF65-F5344CB8AC3E}">
        <p14:creationId xmlns:p14="http://schemas.microsoft.com/office/powerpoint/2010/main" val="3213993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434010E-C984-6FD0-D242-6B9DA53F2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Prunus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laurocerasus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Antonius</a:t>
            </a:r>
          </a:p>
        </p:txBody>
      </p:sp>
      <p:pic>
        <p:nvPicPr>
          <p:cNvPr id="5" name="Tartalom helye 4" descr="A képen kültéri, Szárazföldi növény, levél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555D9CE4-D8FD-AD3D-8570-E0664924ED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2925" y="1480457"/>
            <a:ext cx="6773560" cy="5080171"/>
          </a:xfrm>
        </p:spPr>
      </p:pic>
    </p:spTree>
    <p:extLst>
      <p:ext uri="{BB962C8B-B14F-4D97-AF65-F5344CB8AC3E}">
        <p14:creationId xmlns:p14="http://schemas.microsoft.com/office/powerpoint/2010/main" val="27135789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F5CD824-C6D4-B044-9792-FF6A91FC2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Prunus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laurocerasus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Ani</a:t>
            </a:r>
            <a:endParaRPr lang="hu-HU" sz="4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Tartalom helye 4" descr="A képen kültéri, talaj, levél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888A063-E80B-4A68-872B-9298DF1DAE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6948" y="1351642"/>
            <a:ext cx="7198103" cy="5398578"/>
          </a:xfrm>
        </p:spPr>
      </p:pic>
    </p:spTree>
    <p:extLst>
      <p:ext uri="{BB962C8B-B14F-4D97-AF65-F5344CB8AC3E}">
        <p14:creationId xmlns:p14="http://schemas.microsoft.com/office/powerpoint/2010/main" val="12026061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6A2D84D-655F-E010-2692-0FB1C02A2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Prunus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laurocerasus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Kleopatra</a:t>
            </a:r>
            <a:endParaRPr lang="hu-HU" sz="4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Tartalom helye 4" descr="A képen kültéri, cserje, fű, Aljnövényzet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A327BA53-D948-E0B9-FC17-CB3E66D0EE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2925" y="1385943"/>
            <a:ext cx="7296075" cy="5472057"/>
          </a:xfrm>
        </p:spPr>
      </p:pic>
    </p:spTree>
    <p:extLst>
      <p:ext uri="{BB962C8B-B14F-4D97-AF65-F5344CB8AC3E}">
        <p14:creationId xmlns:p14="http://schemas.microsoft.com/office/powerpoint/2010/main" val="11433619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65911AE-990D-EDA8-EC0F-757EEF99E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Prunus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laurocerasus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Zita</a:t>
            </a:r>
          </a:p>
        </p:txBody>
      </p:sp>
      <p:pic>
        <p:nvPicPr>
          <p:cNvPr id="5" name="Tartalom helye 4" descr="A képen kültéri, fa, fű, Aljnövényzet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3D344F4B-5D66-0CBF-F85E-37F950254E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1139" y="1480457"/>
            <a:ext cx="6972821" cy="5229616"/>
          </a:xfrm>
        </p:spPr>
      </p:pic>
    </p:spTree>
    <p:extLst>
      <p:ext uri="{BB962C8B-B14F-4D97-AF65-F5344CB8AC3E}">
        <p14:creationId xmlns:p14="http://schemas.microsoft.com/office/powerpoint/2010/main" val="20531888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3FBE4C4-C5F3-895F-3C01-0FA7CCE10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5263" y="624110"/>
            <a:ext cx="5353122" cy="1280890"/>
          </a:xfrm>
        </p:spPr>
        <p:txBody>
          <a:bodyPr>
            <a:normAutofit/>
          </a:bodyPr>
          <a:lstStyle/>
          <a:p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Larix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decidua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Puli</a:t>
            </a:r>
            <a:endParaRPr lang="hu-HU" sz="4400" dirty="0"/>
          </a:p>
        </p:txBody>
      </p:sp>
      <p:pic>
        <p:nvPicPr>
          <p:cNvPr id="4" name="Picture 3" descr="C:\Users\user\Desktop\Emlékkőnyv egész\nemesítési munkarész\fajta képek\fenyők\Larix decidua 'Puli' anyafa.jpg">
            <a:extLst>
              <a:ext uri="{FF2B5EF4-FFF2-40B4-BE49-F238E27FC236}">
                <a16:creationId xmlns:a16="http://schemas.microsoft.com/office/drawing/2014/main" id="{7DA4CC82-A005-283A-3E64-1EE1A7BA22A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5262" y="3429000"/>
            <a:ext cx="4039985" cy="2705793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pic>
      <p:pic>
        <p:nvPicPr>
          <p:cNvPr id="5" name="Kép 4" descr="A képen növény, kültéri, fa, cserje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08370D97-DE2D-D430-F94C-083EB3627AE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4468" y="-60385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2997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8AAC0F7-391D-78D5-E0D6-CE26FF579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8557" y="624110"/>
            <a:ext cx="4441373" cy="1280890"/>
          </a:xfrm>
        </p:spPr>
        <p:txBody>
          <a:bodyPr>
            <a:normAutofit fontScale="90000"/>
          </a:bodyPr>
          <a:lstStyle/>
          <a:p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Picea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pungens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Balaton</a:t>
            </a:r>
            <a:r>
              <a:rPr lang="hu-HU" sz="18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’</a:t>
            </a:r>
            <a:r>
              <a:rPr lang="hu-HU" sz="18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endParaRPr lang="hu-HU" dirty="0"/>
          </a:p>
        </p:txBody>
      </p:sp>
      <p:pic>
        <p:nvPicPr>
          <p:cNvPr id="5" name="Tartalom helye 4" descr="A képen növény, tűlevelűek, fa, kültéri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09F54A9-A995-AD56-1591-0F27E59BA4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6498" y="0"/>
            <a:ext cx="5043374" cy="6724499"/>
          </a:xfrm>
        </p:spPr>
      </p:pic>
    </p:spTree>
    <p:extLst>
      <p:ext uri="{BB962C8B-B14F-4D97-AF65-F5344CB8AC3E}">
        <p14:creationId xmlns:p14="http://schemas.microsoft.com/office/powerpoint/2010/main" val="42594332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824F0B6-9059-A319-463B-CEA2F22AC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4501" y="624110"/>
            <a:ext cx="5682342" cy="1280890"/>
          </a:xfrm>
        </p:spPr>
        <p:txBody>
          <a:bodyPr/>
          <a:lstStyle/>
          <a:p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Pinus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peuce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Zárt</a:t>
            </a:r>
          </a:p>
        </p:txBody>
      </p:sp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74A5424F-3AC0-4E64-E345-279EAEA470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4555" y="321128"/>
            <a:ext cx="5229497" cy="6536871"/>
          </a:xfrm>
        </p:spPr>
      </p:pic>
    </p:spTree>
    <p:extLst>
      <p:ext uri="{BB962C8B-B14F-4D97-AF65-F5344CB8AC3E}">
        <p14:creationId xmlns:p14="http://schemas.microsoft.com/office/powerpoint/2010/main" val="19427524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5A7AF3A-CFE5-0ABE-E449-0337C47CD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Pinus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sylvestris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Cuha</a:t>
            </a:r>
            <a:r>
              <a:rPr lang="hu-HU" sz="18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’</a:t>
            </a:r>
            <a:r>
              <a:rPr lang="hu-HU" sz="18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endParaRPr lang="hu-HU" dirty="0"/>
          </a:p>
        </p:txBody>
      </p:sp>
      <p:pic>
        <p:nvPicPr>
          <p:cNvPr id="5" name="Tartalom helye 4" descr="A képen kültéri, növény, fa, tűlevelűe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2AA40F15-088D-839E-F913-94100554B3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1627413"/>
            <a:ext cx="6300032" cy="4725025"/>
          </a:xfrm>
        </p:spPr>
      </p:pic>
    </p:spTree>
    <p:extLst>
      <p:ext uri="{BB962C8B-B14F-4D97-AF65-F5344CB8AC3E}">
        <p14:creationId xmlns:p14="http://schemas.microsoft.com/office/powerpoint/2010/main" val="22759091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736469C-7189-1A65-612A-F4FC97BA4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980403"/>
          </a:xfrm>
        </p:spPr>
        <p:txBody>
          <a:bodyPr/>
          <a:lstStyle/>
          <a:p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Taxus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baccata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Baccatin</a:t>
            </a:r>
            <a:endParaRPr lang="hu-HU" sz="4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Tartalom helye 4" descr="A képen diagram, tervezés, origami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E70BC6-AFE6-0E37-DE08-993C2CB6A6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3094" y="1754172"/>
            <a:ext cx="4328890" cy="4328890"/>
          </a:xfrm>
        </p:spPr>
      </p:pic>
      <p:pic>
        <p:nvPicPr>
          <p:cNvPr id="7" name="Kép 6" descr="A képen kültéri, ég, felhő, fű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918EBE0-B352-784E-2F82-A9FC00D7F1E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9456" y="2855344"/>
            <a:ext cx="5850181" cy="302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064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>
            <a:extLst>
              <a:ext uri="{FF2B5EF4-FFF2-40B4-BE49-F238E27FC236}">
                <a16:creationId xmlns:a16="http://schemas.microsoft.com/office/drawing/2014/main" id="{CC83F94C-F4E7-2895-FF64-DFE1E640BDA1}"/>
              </a:ext>
            </a:extLst>
          </p:cNvPr>
          <p:cNvSpPr txBox="1"/>
          <p:nvPr/>
        </p:nvSpPr>
        <p:spPr>
          <a:xfrm>
            <a:off x="1828799" y="832757"/>
            <a:ext cx="10042071" cy="4304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hu-HU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Az üzemszervezés -  a díszfaiskolai termesztés technológiai fejlesztése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hu-HU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 szakmai érdekképviselet – az összefogás erejének felismerése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hu-HU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 növénynemesítés és a tudományos munkák</a:t>
            </a:r>
          </a:p>
        </p:txBody>
      </p:sp>
    </p:spTree>
    <p:extLst>
      <p:ext uri="{BB962C8B-B14F-4D97-AF65-F5344CB8AC3E}">
        <p14:creationId xmlns:p14="http://schemas.microsoft.com/office/powerpoint/2010/main" val="6958823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7578BA5-ADD8-C7B5-A5EC-341AA37C7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5514" y="624110"/>
            <a:ext cx="5323116" cy="1280890"/>
          </a:xfrm>
        </p:spPr>
        <p:txBody>
          <a:bodyPr>
            <a:normAutofit fontScale="90000"/>
          </a:bodyPr>
          <a:lstStyle/>
          <a:p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Taxus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baccata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klón 64 </a:t>
            </a:r>
          </a:p>
        </p:txBody>
      </p:sp>
      <p:pic>
        <p:nvPicPr>
          <p:cNvPr id="5" name="Tartalom helye 4" descr="A képen növény, fa, kültéri, tűlevelűe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ACF2B56E-CE6B-809E-7ADD-C811393798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5929" y="794656"/>
            <a:ext cx="3761127" cy="5014837"/>
          </a:xfrm>
        </p:spPr>
      </p:pic>
    </p:spTree>
    <p:extLst>
      <p:ext uri="{BB962C8B-B14F-4D97-AF65-F5344CB8AC3E}">
        <p14:creationId xmlns:p14="http://schemas.microsoft.com/office/powerpoint/2010/main" val="16729955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AD28581-56B5-EE2C-6810-7C4FA4393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7646" y="624110"/>
            <a:ext cx="4149306" cy="1280890"/>
          </a:xfrm>
        </p:spPr>
        <p:txBody>
          <a:bodyPr>
            <a:normAutofit fontScale="90000"/>
          </a:bodyPr>
          <a:lstStyle/>
          <a:p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Taxus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baccata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Sonata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pic>
        <p:nvPicPr>
          <p:cNvPr id="5" name="Tartalom helye 4" descr="A képen növény, fa, tűlevelűek, kültéri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0E896693-0105-732F-247B-50852A1545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4238" y="356557"/>
            <a:ext cx="4850154" cy="6472627"/>
          </a:xfrm>
        </p:spPr>
      </p:pic>
    </p:spTree>
    <p:extLst>
      <p:ext uri="{BB962C8B-B14F-4D97-AF65-F5344CB8AC3E}">
        <p14:creationId xmlns:p14="http://schemas.microsoft.com/office/powerpoint/2010/main" val="28430744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48292EA-6A73-337B-92E6-EC1090058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z="3600" b="1" dirty="0" err="1">
                <a:latin typeface="Cambria" panose="02040503050406030204" pitchFamily="18" charset="0"/>
                <a:ea typeface="Cambria" panose="02040503050406030204" pitchFamily="18" charset="0"/>
              </a:rPr>
              <a:t>Taxus</a:t>
            </a:r>
            <a:r>
              <a:rPr lang="hu-HU" sz="3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3600" b="1" dirty="0" err="1">
                <a:latin typeface="Cambria" panose="02040503050406030204" pitchFamily="18" charset="0"/>
                <a:ea typeface="Cambria" panose="02040503050406030204" pitchFamily="18" charset="0"/>
              </a:rPr>
              <a:t>baccata</a:t>
            </a:r>
            <a:r>
              <a:rPr lang="hu-HU" sz="3600" b="1" dirty="0">
                <a:latin typeface="Cambria" panose="02040503050406030204" pitchFamily="18" charset="0"/>
                <a:ea typeface="Cambria" panose="02040503050406030204" pitchFamily="18" charset="0"/>
              </a:rPr>
              <a:t> Sövény</a:t>
            </a:r>
            <a:endParaRPr lang="hu-HU" dirty="0"/>
          </a:p>
        </p:txBody>
      </p:sp>
      <p:pic>
        <p:nvPicPr>
          <p:cNvPr id="5" name="Tartalom helye 4" descr="A képen kültéri, kerítés, fa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04B906D-23D4-5A68-5627-EBE5B9558C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7816" y="1336247"/>
            <a:ext cx="7146298" cy="5359724"/>
          </a:xfrm>
        </p:spPr>
      </p:pic>
    </p:spTree>
    <p:extLst>
      <p:ext uri="{BB962C8B-B14F-4D97-AF65-F5344CB8AC3E}">
        <p14:creationId xmlns:p14="http://schemas.microsoft.com/office/powerpoint/2010/main" val="142180693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C072BAC-7631-160B-89E3-AE8A2BDED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428167"/>
            <a:ext cx="8911687" cy="1280890"/>
          </a:xfrm>
        </p:spPr>
        <p:txBody>
          <a:bodyPr/>
          <a:lstStyle/>
          <a:p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Taxus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u-HU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baccata</a:t>
            </a:r>
            <a:r>
              <a:rPr lang="hu-HU" sz="4400" b="1" dirty="0">
                <a:latin typeface="Cambria" panose="02040503050406030204" pitchFamily="18" charset="0"/>
                <a:ea typeface="Cambria" panose="02040503050406030204" pitchFamily="18" charset="0"/>
              </a:rPr>
              <a:t> Zöld</a:t>
            </a:r>
          </a:p>
        </p:txBody>
      </p:sp>
      <p:pic>
        <p:nvPicPr>
          <p:cNvPr id="5" name="Tartalom helye 4" descr="A képen növény, tűlevelűek, fa, fű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FA3AEF-5C7E-9812-80D1-BEE0D988FA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4331" y="1260483"/>
            <a:ext cx="4807790" cy="5471701"/>
          </a:xfrm>
        </p:spPr>
      </p:pic>
    </p:spTree>
    <p:extLst>
      <p:ext uri="{BB962C8B-B14F-4D97-AF65-F5344CB8AC3E}">
        <p14:creationId xmlns:p14="http://schemas.microsoft.com/office/powerpoint/2010/main" val="3180806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:a16="http://schemas.microsoft.com/office/drawing/2014/main" id="{AEB55AEC-8942-4A9E-5553-9E276095421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743200" y="1604963"/>
            <a:ext cx="9448800" cy="5002212"/>
          </a:xfrm>
        </p:spPr>
        <p:txBody>
          <a:bodyPr>
            <a:normAutofit/>
          </a:bodyPr>
          <a:lstStyle/>
          <a:p>
            <a:r>
              <a:rPr lang="hu-HU" sz="4400" dirty="0"/>
              <a:t>Köszönöm a figyelmet.</a:t>
            </a:r>
          </a:p>
        </p:txBody>
      </p:sp>
      <p:pic>
        <p:nvPicPr>
          <p:cNvPr id="5" name="Kép 4" descr="A képen növény, virág, kültéri, Egynyári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D1926E0-0161-2E62-D67D-65D5BD02073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5486" y="2898475"/>
            <a:ext cx="5405664" cy="3590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92733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>
            <a:extLst>
              <a:ext uri="{FF2B5EF4-FFF2-40B4-BE49-F238E27FC236}">
                <a16:creationId xmlns:a16="http://schemas.microsoft.com/office/drawing/2014/main" id="{A97CC735-4F44-9D6E-A4C9-C08306CB7C5D}"/>
              </a:ext>
            </a:extLst>
          </p:cNvPr>
          <p:cNvSpPr txBox="1"/>
          <p:nvPr/>
        </p:nvSpPr>
        <p:spPr>
          <a:xfrm>
            <a:off x="1714500" y="0"/>
            <a:ext cx="10776857" cy="6937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  </a:t>
            </a:r>
            <a:r>
              <a:rPr lang="hu-HU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pikkelyes fenyők dugvánnyal szaporításának kidolgozása,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- oltvány fenyő előállítás üzemi szervezése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- tűs fenyők metszésének kidolgozása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- iskolázott fenyőnevelés kritikus pontjainak meghatározása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- lombos sorfa nevelés nyugat-magyarországi körülményekhez adaptálása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- konténeres cserje termesztés tápanyagellátásának megalapozása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 díszfaiskolai növényvédelem és gyomirtás technológiájának fejlesztése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 szükséges gépek egyedi gyártásának megszervezése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 fajtaválaszték kialakítása, a szükséges fajták beszerzése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u-HU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- kereskedelem megszervezése.</a:t>
            </a:r>
          </a:p>
        </p:txBody>
      </p:sp>
    </p:spTree>
    <p:extLst>
      <p:ext uri="{BB962C8B-B14F-4D97-AF65-F5344CB8AC3E}">
        <p14:creationId xmlns:p14="http://schemas.microsoft.com/office/powerpoint/2010/main" val="915233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 descr="A képen szöveg, Grafikus tervezés, zöld, képernyőkép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513A6393-A77E-85C7-E933-719DC8F4C2D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4452" y="429768"/>
            <a:ext cx="6483096" cy="599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887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 descr="A képen ruházat, személy, ember, lábbeli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569C5FC-42A5-878A-74FE-2B85DC56A3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214" y="-6736"/>
            <a:ext cx="9470572" cy="660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38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4400" b="1" dirty="0"/>
              <a:t>Nemesítési munka célja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4294967295"/>
          </p:nvPr>
        </p:nvSpPr>
        <p:spPr>
          <a:xfrm>
            <a:off x="114300" y="1557338"/>
            <a:ext cx="11772900" cy="4751387"/>
          </a:xfrm>
        </p:spPr>
        <p:txBody>
          <a:bodyPr>
            <a:normAutofit fontScale="25000" lnSpcReduction="20000"/>
          </a:bodyPr>
          <a:lstStyle/>
          <a:p>
            <a:pPr lvl="6">
              <a:buNone/>
            </a:pPr>
            <a:r>
              <a:rPr lang="hu-HU" sz="17600" dirty="0"/>
              <a:t>*kiemelkedő díszérték</a:t>
            </a:r>
          </a:p>
          <a:p>
            <a:pPr lvl="6">
              <a:buNone/>
            </a:pPr>
            <a:r>
              <a:rPr lang="hu-HU" sz="17600" dirty="0"/>
              <a:t>*várostűrés / virágzás, termés, lombhullás/</a:t>
            </a:r>
          </a:p>
          <a:p>
            <a:pPr lvl="6">
              <a:buNone/>
            </a:pPr>
            <a:r>
              <a:rPr lang="hu-HU" sz="17600" dirty="0"/>
              <a:t>*parkfenntartás egyszerűsítése</a:t>
            </a:r>
          </a:p>
          <a:p>
            <a:pPr lvl="6">
              <a:buNone/>
            </a:pPr>
            <a:r>
              <a:rPr lang="hu-HU" sz="17600" dirty="0"/>
              <a:t>*téli fagy, nyári magas hőmérséklet, szárazságtűrés</a:t>
            </a:r>
          </a:p>
          <a:p>
            <a:pPr lvl="6">
              <a:buNone/>
            </a:pPr>
            <a:r>
              <a:rPr lang="hu-HU" sz="17600" dirty="0"/>
              <a:t>*betegségekkel szembeni ellenállóképesség</a:t>
            </a:r>
          </a:p>
          <a:p>
            <a:pPr lvl="6">
              <a:buNone/>
            </a:pPr>
            <a:endParaRPr lang="hu-HU" sz="7300" dirty="0"/>
          </a:p>
          <a:p>
            <a:pPr lvl="6">
              <a:buNone/>
            </a:pPr>
            <a:endParaRPr lang="hu-HU" sz="2400" dirty="0"/>
          </a:p>
          <a:p>
            <a:pPr lvl="6"/>
            <a:endParaRPr lang="hu-HU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22C04B3-1485-0ED5-6392-696597033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0" y="624110"/>
            <a:ext cx="4189412" cy="1280890"/>
          </a:xfrm>
        </p:spPr>
        <p:txBody>
          <a:bodyPr>
            <a:normAutofit fontScale="90000"/>
          </a:bodyPr>
          <a:lstStyle/>
          <a:p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Acer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r>
              <a:rPr lang="hu-HU" sz="44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platanoides</a:t>
            </a:r>
            <a:r>
              <a:rPr lang="hu-HU" sz="4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  Pannon Star</a:t>
            </a:r>
            <a:endParaRPr lang="hu-HU" sz="4400" dirty="0"/>
          </a:p>
        </p:txBody>
      </p:sp>
      <p:pic>
        <p:nvPicPr>
          <p:cNvPr id="5" name="Tartalom helye 4" descr="A képen kültéri, fa, növény, 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0ADE7FE-4CC0-852A-4A84-CD34C9CF03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8541" y="158888"/>
            <a:ext cx="4932070" cy="6576095"/>
          </a:xfrm>
        </p:spPr>
      </p:pic>
    </p:spTree>
    <p:extLst>
      <p:ext uri="{BB962C8B-B14F-4D97-AF65-F5344CB8AC3E}">
        <p14:creationId xmlns:p14="http://schemas.microsoft.com/office/powerpoint/2010/main" val="851977193"/>
      </p:ext>
    </p:extLst>
  </p:cSld>
  <p:clrMapOvr>
    <a:masterClrMapping/>
  </p:clrMapOvr>
</p:sld>
</file>

<file path=ppt/theme/theme1.xml><?xml version="1.0" encoding="utf-8"?>
<a:theme xmlns:a="http://schemas.openxmlformats.org/drawingml/2006/main" name="Szálak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375</TotalTime>
  <Words>379</Words>
  <Application>Microsoft Office PowerPoint</Application>
  <PresentationFormat>Szélesvásznú</PresentationFormat>
  <Paragraphs>72</Paragraphs>
  <Slides>44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44</vt:i4>
      </vt:variant>
    </vt:vector>
  </HeadingPairs>
  <TitlesOfParts>
    <vt:vector size="52" baseType="lpstr">
      <vt:lpstr>Aptos</vt:lpstr>
      <vt:lpstr>Arial</vt:lpstr>
      <vt:lpstr>Calibri</vt:lpstr>
      <vt:lpstr>Cambria</vt:lpstr>
      <vt:lpstr>Century Gothic</vt:lpstr>
      <vt:lpstr>Times New Roman</vt:lpstr>
      <vt:lpstr>Wingdings 3</vt:lpstr>
      <vt:lpstr>Szálak</vt:lpstr>
      <vt:lpstr>Dr. Józsa Miklós, a növénynemesítő</vt:lpstr>
      <vt:lpstr>PowerPoint-bemutató</vt:lpstr>
      <vt:lpstr>Dr. Józsa Miklós</vt:lpstr>
      <vt:lpstr>PowerPoint-bemutató</vt:lpstr>
      <vt:lpstr>PowerPoint-bemutató</vt:lpstr>
      <vt:lpstr>PowerPoint-bemutató</vt:lpstr>
      <vt:lpstr>PowerPoint-bemutató</vt:lpstr>
      <vt:lpstr>Nemesítési munka célja</vt:lpstr>
      <vt:lpstr>Acer platanoides  Pannon Star</vt:lpstr>
      <vt:lpstr>Betula pendula Bíbor </vt:lpstr>
      <vt:lpstr>Acer platanoides kicsi gömb</vt:lpstr>
      <vt:lpstr>Corylus avellana  Purple Umbrella</vt:lpstr>
      <vt:lpstr>Fraxinus ornus törpe gömb</vt:lpstr>
      <vt:lpstr>Ligustrum ovalifolium Góliát</vt:lpstr>
      <vt:lpstr>Magnolia kobus Hajnal és Pink April </vt:lpstr>
      <vt:lpstr>Parrotia persica Október</vt:lpstr>
      <vt:lpstr>Platanus acerifolia Palóc</vt:lpstr>
      <vt:lpstr>Tilia cordata Kámon</vt:lpstr>
      <vt:lpstr>Tilia cordata Savaria </vt:lpstr>
      <vt:lpstr>Tilia tomentosa Bori </vt:lpstr>
      <vt:lpstr>Acer campestre Rozi </vt:lpstr>
      <vt:lpstr>Acer palmatum Paprika</vt:lpstr>
      <vt:lpstr>Corylus avellana Red Nicolas</vt:lpstr>
      <vt:lpstr>Cotinus coggygria Lilla</vt:lpstr>
      <vt:lpstr>Ligustrum ovalifolium Green Diamond</vt:lpstr>
      <vt:lpstr>Prunus tenella Kati</vt:lpstr>
      <vt:lpstr>Prunus laurocerasus Mari</vt:lpstr>
      <vt:lpstr>Prunus laurocerasus Piri</vt:lpstr>
      <vt:lpstr>Lycium barbarum</vt:lpstr>
      <vt:lpstr>Prunus laurocerasus Klári</vt:lpstr>
      <vt:lpstr>Prunus laurocerasus Antonius</vt:lpstr>
      <vt:lpstr>Prunus laurocerasus Ani</vt:lpstr>
      <vt:lpstr>Prunus laurocerasus Kleopatra</vt:lpstr>
      <vt:lpstr>Prunus laurocerasus Zita</vt:lpstr>
      <vt:lpstr>Larix decidua Puli</vt:lpstr>
      <vt:lpstr>Picea pungens Balaton’ </vt:lpstr>
      <vt:lpstr>Pinus peuce Zárt</vt:lpstr>
      <vt:lpstr>Pinus sylvestris Cuha’ </vt:lpstr>
      <vt:lpstr>Taxus baccata Baccatin</vt:lpstr>
      <vt:lpstr>Taxus baccata klón 64 </vt:lpstr>
      <vt:lpstr>Taxus baccata Sonata </vt:lpstr>
      <vt:lpstr>Taxus baccata Sövény</vt:lpstr>
      <vt:lpstr>Taxus baccata Zöld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Dr. Józsa Miklós, a növénynemesítő</dc:title>
  <dc:creator>Katalin Józsa</dc:creator>
  <cp:lastModifiedBy>Soós Albert</cp:lastModifiedBy>
  <cp:revision>6</cp:revision>
  <dcterms:created xsi:type="dcterms:W3CDTF">2025-08-26T16:37:11Z</dcterms:created>
  <dcterms:modified xsi:type="dcterms:W3CDTF">2025-11-19T14:54:12Z</dcterms:modified>
</cp:coreProperties>
</file>