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76" r:id="rId3"/>
    <p:sldId id="277" r:id="rId4"/>
    <p:sldId id="278" r:id="rId5"/>
    <p:sldId id="260" r:id="rId6"/>
    <p:sldId id="262" r:id="rId7"/>
    <p:sldId id="263" r:id="rId8"/>
    <p:sldId id="261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9" r:id="rId21"/>
    <p:sldId id="280" r:id="rId22"/>
    <p:sldId id="281" r:id="rId23"/>
    <p:sldId id="282" r:id="rId24"/>
    <p:sldId id="283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004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11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BC10C-0281-4E82-9B0E-942DA67B1D52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9E8C8CD4-D611-4F7C-B107-BE04159A8F3A}" type="slidenum">
              <a:rPr lang="hu-HU" smtClean="0"/>
              <a:t>‹#›</a:t>
            </a:fld>
            <a:endParaRPr lang="hu-H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3051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BC10C-0281-4E82-9B0E-942DA67B1D52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C8CD4-D611-4F7C-B107-BE04159A8F3A}" type="slidenum">
              <a:rPr lang="hu-HU" smtClean="0"/>
              <a:t>‹#›</a:t>
            </a:fld>
            <a:endParaRPr lang="hu-H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287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BC10C-0281-4E82-9B0E-942DA67B1D52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C8CD4-D611-4F7C-B107-BE04159A8F3A}" type="slidenum">
              <a:rPr lang="hu-HU" smtClean="0"/>
              <a:t>‹#›</a:t>
            </a:fld>
            <a:endParaRPr lang="hu-H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8415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BC10C-0281-4E82-9B0E-942DA67B1D52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C8CD4-D611-4F7C-B107-BE04159A8F3A}" type="slidenum">
              <a:rPr lang="hu-HU" smtClean="0"/>
              <a:t>‹#›</a:t>
            </a:fld>
            <a:endParaRPr lang="hu-H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4356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BC10C-0281-4E82-9B0E-942DA67B1D52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C8CD4-D611-4F7C-B107-BE04159A8F3A}" type="slidenum">
              <a:rPr lang="hu-HU" smtClean="0"/>
              <a:t>‹#›</a:t>
            </a:fld>
            <a:endParaRPr lang="hu-H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1902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BC10C-0281-4E82-9B0E-942DA67B1D52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C8CD4-D611-4F7C-B107-BE04159A8F3A}" type="slidenum">
              <a:rPr lang="hu-HU" smtClean="0"/>
              <a:t>‹#›</a:t>
            </a:fld>
            <a:endParaRPr lang="hu-H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5137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BC10C-0281-4E82-9B0E-942DA67B1D52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C8CD4-D611-4F7C-B107-BE04159A8F3A}" type="slidenum">
              <a:rPr lang="hu-HU" smtClean="0"/>
              <a:t>‹#›</a:t>
            </a:fld>
            <a:endParaRPr lang="hu-H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1694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BC10C-0281-4E82-9B0E-942DA67B1D52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C8CD4-D611-4F7C-B107-BE04159A8F3A}" type="slidenum">
              <a:rPr lang="hu-HU" smtClean="0"/>
              <a:t>‹#›</a:t>
            </a:fld>
            <a:endParaRPr lang="hu-H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9272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BC10C-0281-4E82-9B0E-942DA67B1D52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C8CD4-D611-4F7C-B107-BE04159A8F3A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77166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BC10C-0281-4E82-9B0E-942DA67B1D52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C8CD4-D611-4F7C-B107-BE04159A8F3A}" type="slidenum">
              <a:rPr lang="hu-HU" smtClean="0"/>
              <a:t>‹#›</a:t>
            </a:fld>
            <a:endParaRPr lang="hu-H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5537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03EBC10C-0281-4E82-9B0E-942DA67B1D52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C8CD4-D611-4F7C-B107-BE04159A8F3A}" type="slidenum">
              <a:rPr lang="hu-HU" smtClean="0"/>
              <a:t>‹#›</a:t>
            </a:fld>
            <a:endParaRPr lang="hu-H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2209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62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BC10C-0281-4E82-9B0E-942DA67B1D52}" type="datetimeFigureOut">
              <a:rPr lang="hu-HU" smtClean="0"/>
              <a:t>2025. 11. 19.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9E8C8CD4-D611-4F7C-B107-BE04159A8F3A}" type="slidenum">
              <a:rPr lang="hu-HU" smtClean="0"/>
              <a:t>‹#›</a:t>
            </a:fld>
            <a:endParaRPr lang="hu-H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561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58FF825-81A1-5A31-ADD7-0FA12DE3A0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379" y="347099"/>
            <a:ext cx="8637073" cy="1806494"/>
          </a:xfrm>
        </p:spPr>
        <p:txBody>
          <a:bodyPr>
            <a:normAutofit/>
          </a:bodyPr>
          <a:lstStyle/>
          <a:p>
            <a:r>
              <a:rPr lang="hu-HU" sz="4000" dirty="0"/>
              <a:t>Egynyári virágok felhasználásának alakulása Magyarországon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F207B748-F1F6-18A9-B7A2-0AA9368D8E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251" y="5607654"/>
            <a:ext cx="2125645" cy="977621"/>
          </a:xfrm>
        </p:spPr>
        <p:txBody>
          <a:bodyPr/>
          <a:lstStyle/>
          <a:p>
            <a:r>
              <a:rPr lang="hu-HU" dirty="0" err="1"/>
              <a:t>Varényi</a:t>
            </a:r>
            <a:r>
              <a:rPr lang="hu-HU" dirty="0"/>
              <a:t> Szilvia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CD7E904D-478B-CFD5-613B-8DCAD7122B6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5652" y="3801161"/>
            <a:ext cx="4900696" cy="180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7753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772BF3E0-E9D4-D551-0AD1-49D4B2D2FBE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2007" y="839107"/>
            <a:ext cx="5158067" cy="5179785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08AADDEF-5F8B-356B-3327-DD831A6C973C}"/>
              </a:ext>
            </a:extLst>
          </p:cNvPr>
          <p:cNvSpPr txBox="1"/>
          <p:nvPr/>
        </p:nvSpPr>
        <p:spPr>
          <a:xfrm>
            <a:off x="2190750" y="469775"/>
            <a:ext cx="2262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 err="1"/>
              <a:t>Tagetes</a:t>
            </a:r>
            <a:r>
              <a:rPr lang="hu-HU" dirty="0"/>
              <a:t> (bársonyvirág)</a:t>
            </a:r>
          </a:p>
        </p:txBody>
      </p:sp>
    </p:spTree>
    <p:extLst>
      <p:ext uri="{BB962C8B-B14F-4D97-AF65-F5344CB8AC3E}">
        <p14:creationId xmlns:p14="http://schemas.microsoft.com/office/powerpoint/2010/main" val="2641291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>
            <a:extLst>
              <a:ext uri="{FF2B5EF4-FFF2-40B4-BE49-F238E27FC236}">
                <a16:creationId xmlns:a16="http://schemas.microsoft.com/office/drawing/2014/main" id="{A49F297B-1CB7-B4B7-C6A7-2FE032717F7B}"/>
              </a:ext>
            </a:extLst>
          </p:cNvPr>
          <p:cNvSpPr txBox="1"/>
          <p:nvPr/>
        </p:nvSpPr>
        <p:spPr>
          <a:xfrm>
            <a:off x="2280238" y="1967503"/>
            <a:ext cx="8633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 err="1"/>
              <a:t>Petunia</a:t>
            </a:r>
            <a:endParaRPr lang="hu-HU" dirty="0"/>
          </a:p>
          <a:p>
            <a:endParaRPr lang="hu-HU" dirty="0"/>
          </a:p>
          <a:p>
            <a:endParaRPr lang="hu-HU" dirty="0"/>
          </a:p>
        </p:txBody>
      </p:sp>
      <p:sp>
        <p:nvSpPr>
          <p:cNvPr id="4" name="Cím 3">
            <a:extLst>
              <a:ext uri="{FF2B5EF4-FFF2-40B4-BE49-F238E27FC236}">
                <a16:creationId xmlns:a16="http://schemas.microsoft.com/office/drawing/2014/main" id="{8DA0B9A6-E469-CBA2-8A55-22D9365BF2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325" y="767081"/>
            <a:ext cx="9603275" cy="1049235"/>
          </a:xfrm>
        </p:spPr>
        <p:txBody>
          <a:bodyPr/>
          <a:lstStyle/>
          <a:p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C0C2D358-796B-F1E1-428A-EB007605DBD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5973" y="1967503"/>
            <a:ext cx="5500053" cy="412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676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7BCFE5DA-C454-027A-494B-AEE814EFBCA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7487" y="668655"/>
            <a:ext cx="6677025" cy="5341620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91772D27-457B-D6C3-46CB-31644E0AA3D3}"/>
              </a:ext>
            </a:extLst>
          </p:cNvPr>
          <p:cNvSpPr txBox="1"/>
          <p:nvPr/>
        </p:nvSpPr>
        <p:spPr>
          <a:xfrm>
            <a:off x="800100" y="299323"/>
            <a:ext cx="3364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 err="1"/>
              <a:t>Pelargonium</a:t>
            </a:r>
            <a:r>
              <a:rPr lang="hu-HU" dirty="0"/>
              <a:t> </a:t>
            </a:r>
            <a:r>
              <a:rPr lang="hu-HU" dirty="0" err="1"/>
              <a:t>zonale</a:t>
            </a:r>
            <a:r>
              <a:rPr lang="hu-HU" dirty="0"/>
              <a:t> (álló muskátli)</a:t>
            </a:r>
          </a:p>
        </p:txBody>
      </p:sp>
    </p:spTree>
    <p:extLst>
      <p:ext uri="{BB962C8B-B14F-4D97-AF65-F5344CB8AC3E}">
        <p14:creationId xmlns:p14="http://schemas.microsoft.com/office/powerpoint/2010/main" val="30872235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C8B6763-03AE-C5D9-402E-62751523CF3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8918" y="1065609"/>
            <a:ext cx="6634163" cy="4975622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EF5AF5AE-160A-A4EB-3B7B-27935AA156BE}"/>
              </a:ext>
            </a:extLst>
          </p:cNvPr>
          <p:cNvSpPr txBox="1"/>
          <p:nvPr/>
        </p:nvSpPr>
        <p:spPr>
          <a:xfrm>
            <a:off x="609600" y="632103"/>
            <a:ext cx="3638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 err="1"/>
              <a:t>Pelargonium</a:t>
            </a:r>
            <a:r>
              <a:rPr lang="hu-HU" dirty="0"/>
              <a:t> </a:t>
            </a:r>
            <a:r>
              <a:rPr lang="hu-HU" dirty="0" err="1"/>
              <a:t>peltatum</a:t>
            </a:r>
            <a:r>
              <a:rPr lang="hu-HU" dirty="0"/>
              <a:t> (futómuskátli)</a:t>
            </a:r>
          </a:p>
        </p:txBody>
      </p:sp>
    </p:spTree>
    <p:extLst>
      <p:ext uri="{BB962C8B-B14F-4D97-AF65-F5344CB8AC3E}">
        <p14:creationId xmlns:p14="http://schemas.microsoft.com/office/powerpoint/2010/main" val="888345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08C7392-7D3E-7D76-E9F6-3E1AC1846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362" y="752737"/>
            <a:ext cx="9603275" cy="1049235"/>
          </a:xfrm>
        </p:spPr>
        <p:txBody>
          <a:bodyPr/>
          <a:lstStyle/>
          <a:p>
            <a:r>
              <a:rPr lang="hu-HU" dirty="0"/>
              <a:t>Mai kertek, udvarok jellemzői</a:t>
            </a:r>
            <a:br>
              <a:rPr lang="hu-HU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1ABB2A9-B7D1-1899-1A81-E1520439C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dirty="0"/>
              <a:t>Kevés virágágy.</a:t>
            </a:r>
          </a:p>
          <a:p>
            <a:pPr lvl="0"/>
            <a:r>
              <a:rPr lang="hu-HU" dirty="0"/>
              <a:t>Udvarok, kertek lefedve, füvesítve.</a:t>
            </a:r>
          </a:p>
          <a:p>
            <a:pPr lvl="0"/>
            <a:r>
              <a:rPr lang="hu-HU" dirty="0"/>
              <a:t>Nagyobb értékű, erősebb növekedésű, látványosabb növények.</a:t>
            </a:r>
          </a:p>
          <a:p>
            <a:pPr lvl="0"/>
            <a:r>
              <a:rPr lang="hu-HU" dirty="0"/>
              <a:t>Különleges, feltűnő színek, formák.</a:t>
            </a:r>
          </a:p>
          <a:p>
            <a:pPr lvl="0"/>
            <a:r>
              <a:rPr lang="hu-HU" dirty="0"/>
              <a:t>Legyen minél ellenállóbb, alacsony gondozási igénnyel</a:t>
            </a:r>
          </a:p>
          <a:p>
            <a:pPr marL="0" indent="0">
              <a:buNone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831298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E3B3EA26-7FDB-D120-2B3C-E4575F57A6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28724" y="349250"/>
            <a:ext cx="9286875" cy="4351338"/>
          </a:xfrm>
        </p:spPr>
        <p:txBody>
          <a:bodyPr/>
          <a:lstStyle/>
          <a:p>
            <a:r>
              <a:rPr lang="hu-HU" b="1" u="sng" dirty="0"/>
              <a:t>Temetői beültetések szinte eltűntek. Sírokat jellemzően lefedték.</a:t>
            </a:r>
            <a:endParaRPr lang="hu-HU" dirty="0"/>
          </a:p>
          <a:p>
            <a:r>
              <a:rPr lang="hu-HU" b="1" u="sng" dirty="0"/>
              <a:t>Önkormányzatok kisebb felületeken ültetik a hagyományos egynyári virágokat. </a:t>
            </a:r>
            <a:endParaRPr lang="hu-HU" dirty="0"/>
          </a:p>
          <a:p>
            <a:pPr marL="0" indent="0">
              <a:buNone/>
            </a:pPr>
            <a:endParaRPr lang="hu-HU" dirty="0"/>
          </a:p>
          <a:p>
            <a:r>
              <a:rPr lang="hu-HU" b="1" u="sng" dirty="0"/>
              <a:t>Jellemző növények:</a:t>
            </a:r>
            <a:endParaRPr lang="hu-HU" dirty="0"/>
          </a:p>
          <a:p>
            <a:r>
              <a:rPr lang="hu-HU" dirty="0"/>
              <a:t>Vegyes összeültetések:</a:t>
            </a:r>
          </a:p>
          <a:p>
            <a:endParaRPr lang="hu-HU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DF7E40EE-04D6-D6F5-C50B-985C72044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965" y="1511935"/>
            <a:ext cx="5760720" cy="432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5105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>
            <a:extLst>
              <a:ext uri="{FF2B5EF4-FFF2-40B4-BE49-F238E27FC236}">
                <a16:creationId xmlns:a16="http://schemas.microsoft.com/office/drawing/2014/main" id="{FD2AB4E3-5D46-5E80-B22B-5AEEB0FAE8FF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8562" y="628651"/>
            <a:ext cx="9774875" cy="511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5157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>
            <a:extLst>
              <a:ext uri="{FF2B5EF4-FFF2-40B4-BE49-F238E27FC236}">
                <a16:creationId xmlns:a16="http://schemas.microsoft.com/office/drawing/2014/main" id="{69BC85AA-C6B3-F5A7-782F-B6CE2EC920E3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14387" y="1049865"/>
            <a:ext cx="10563225" cy="475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4789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>
            <a:extLst>
              <a:ext uri="{FF2B5EF4-FFF2-40B4-BE49-F238E27FC236}">
                <a16:creationId xmlns:a16="http://schemas.microsoft.com/office/drawing/2014/main" id="{F26F692A-2E49-CA01-3FB6-4B62FFC57CF4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575" y="1320431"/>
            <a:ext cx="6267450" cy="4554907"/>
          </a:xfrm>
          <a:prstGeom prst="rect">
            <a:avLst/>
          </a:prstGeom>
        </p:spPr>
      </p:pic>
      <p:pic>
        <p:nvPicPr>
          <p:cNvPr id="5" name="Tartalom helye 3">
            <a:extLst>
              <a:ext uri="{FF2B5EF4-FFF2-40B4-BE49-F238E27FC236}">
                <a16:creationId xmlns:a16="http://schemas.microsoft.com/office/drawing/2014/main" id="{CA605593-8142-A607-D77C-53020299D6C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925" y="452982"/>
            <a:ext cx="4085699" cy="542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799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FD35B0C-7B03-CEDD-251D-C53EBCF46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Különleges, látványos színek:</a:t>
            </a:r>
            <a:br>
              <a:rPr lang="hu-HU" dirty="0"/>
            </a:br>
            <a:endParaRPr lang="hu-HU" dirty="0"/>
          </a:p>
        </p:txBody>
      </p:sp>
      <p:pic>
        <p:nvPicPr>
          <p:cNvPr id="7" name="Tartalom helye 6">
            <a:extLst>
              <a:ext uri="{FF2B5EF4-FFF2-40B4-BE49-F238E27FC236}">
                <a16:creationId xmlns:a16="http://schemas.microsoft.com/office/drawing/2014/main" id="{DB319806-8593-0E7E-3975-064BB8ADA9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67412" y="2016124"/>
            <a:ext cx="3573009" cy="3998386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73F02ADA-5378-CCAA-5457-F1E2278FC1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1579" y="2016124"/>
            <a:ext cx="4448358" cy="396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096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510C261-C549-744C-C877-572FC6272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Bíró Kertészeti és Kereskedelmi Zrt.</a:t>
            </a:r>
            <a:br>
              <a:rPr lang="hu-HU" dirty="0"/>
            </a:br>
            <a:br>
              <a:rPr lang="hu-HU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9D764D6-732F-DE21-7C93-5D91164930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30 éve</a:t>
            </a:r>
          </a:p>
          <a:p>
            <a:r>
              <a:rPr lang="hu-HU" dirty="0"/>
              <a:t>Több mint 700 partnerrel </a:t>
            </a:r>
          </a:p>
          <a:p>
            <a:r>
              <a:rPr lang="hu-HU" dirty="0"/>
              <a:t>Egynyári, évelő, kétnyári, krizantém, zöldség, fűszernövény palánta és vetőmagok értékesítése.</a:t>
            </a:r>
            <a:br>
              <a:rPr lang="hu-HU" dirty="0"/>
            </a:b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907019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3C57CC5-D468-1B71-9BE2-4C27B7286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Kaspós növények:</a:t>
            </a:r>
            <a:br>
              <a:rPr lang="hu-HU" dirty="0"/>
            </a:br>
            <a:endParaRPr lang="hu-HU" dirty="0"/>
          </a:p>
        </p:txBody>
      </p:sp>
      <p:pic>
        <p:nvPicPr>
          <p:cNvPr id="4" name="Tartalom helye 3">
            <a:extLst>
              <a:ext uri="{FF2B5EF4-FFF2-40B4-BE49-F238E27FC236}">
                <a16:creationId xmlns:a16="http://schemas.microsoft.com/office/drawing/2014/main" id="{815603F3-BDE9-90B8-4F64-D4FF240C0F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4650" y="101617"/>
            <a:ext cx="4330204" cy="588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6104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9457362-6A98-5944-6884-A5DA8C4AA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További igények</a:t>
            </a:r>
            <a:br>
              <a:rPr lang="hu-HU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FC26A43-A61C-95CA-2829-57E536F5BF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Magas hőmérsékletet, erős napsütést tűrő, mégis látványos fajták:</a:t>
            </a:r>
          </a:p>
          <a:p>
            <a:endParaRPr lang="hu-HU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0BCF759A-B922-BF55-7483-CCE3821819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7814" y="2602868"/>
            <a:ext cx="3450613" cy="3450613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1622C6D-0DD1-CB52-A38F-FE5532EBEFB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3575" y="2686502"/>
            <a:ext cx="3838575" cy="3366979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ED76E13C-D081-D4CA-E081-6AB72140A560}"/>
              </a:ext>
            </a:extLst>
          </p:cNvPr>
          <p:cNvSpPr txBox="1"/>
          <p:nvPr/>
        </p:nvSpPr>
        <p:spPr>
          <a:xfrm>
            <a:off x="2566287" y="6211669"/>
            <a:ext cx="2153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Big </a:t>
            </a:r>
            <a:r>
              <a:rPr lang="hu-HU" dirty="0" err="1"/>
              <a:t>Deluxxe</a:t>
            </a:r>
            <a:r>
              <a:rPr lang="hu-HU" dirty="0"/>
              <a:t> </a:t>
            </a:r>
            <a:r>
              <a:rPr lang="hu-HU" dirty="0" err="1"/>
              <a:t>begonia</a:t>
            </a:r>
            <a:r>
              <a:rPr lang="hu-HU" dirty="0"/>
              <a:t> </a:t>
            </a:r>
          </a:p>
          <a:p>
            <a:endParaRPr lang="hu-HU" dirty="0"/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895C67DA-420C-5A23-8173-8242F721E040}"/>
              </a:ext>
            </a:extLst>
          </p:cNvPr>
          <p:cNvSpPr txBox="1"/>
          <p:nvPr/>
        </p:nvSpPr>
        <p:spPr>
          <a:xfrm>
            <a:off x="7724794" y="6211669"/>
            <a:ext cx="2036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 err="1"/>
              <a:t>Dichondra</a:t>
            </a:r>
            <a:r>
              <a:rPr lang="hu-HU" dirty="0"/>
              <a:t> </a:t>
            </a:r>
            <a:r>
              <a:rPr lang="hu-HU" dirty="0" err="1"/>
              <a:t>argentea</a:t>
            </a: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3871913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4CC205F-5043-4776-181A-54AACE517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jövő</a:t>
            </a:r>
            <a:br>
              <a:rPr lang="hu-HU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D256DB9-4A63-7480-C1AE-9BD6E758AE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dirty="0"/>
              <a:t>A megszokott értékesítési formák egyre nehezebben működnek. Kispiacok eltűnőben.</a:t>
            </a:r>
          </a:p>
          <a:p>
            <a:pPr marL="0" indent="0">
              <a:buNone/>
            </a:pPr>
            <a:r>
              <a:rPr lang="hu-HU" dirty="0"/>
              <a:t>Vásárlási szokások megváltoztak és folyamatosan változnak</a:t>
            </a:r>
          </a:p>
          <a:p>
            <a:pPr lvl="0"/>
            <a:r>
              <a:rPr lang="hu-HU" dirty="0"/>
              <a:t>A marketing fontossága! Közösségi oldalak használata</a:t>
            </a:r>
          </a:p>
          <a:p>
            <a:pPr lvl="0"/>
            <a:r>
              <a:rPr lang="hu-HU" dirty="0"/>
              <a:t>Folyamatos újítás,  fejlesztés </a:t>
            </a:r>
          </a:p>
          <a:p>
            <a:r>
              <a:rPr lang="hu-HU" dirty="0"/>
              <a:t>Kommunikáció a szakmabeliekkel</a:t>
            </a:r>
          </a:p>
          <a:p>
            <a:r>
              <a:rPr lang="hu-HU" dirty="0"/>
              <a:t>Recept nincs </a:t>
            </a:r>
          </a:p>
          <a:p>
            <a:pPr marL="0" indent="0">
              <a:buNone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773436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8E87F31-F0F2-1F50-C751-7BE3E1F9C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Hagyományos fajták új köntösben</a:t>
            </a:r>
            <a:br>
              <a:rPr lang="hu-HU" dirty="0"/>
            </a:br>
            <a:endParaRPr lang="hu-HU" dirty="0"/>
          </a:p>
        </p:txBody>
      </p:sp>
      <p:pic>
        <p:nvPicPr>
          <p:cNvPr id="4" name="Tartalom helye 3">
            <a:extLst>
              <a:ext uri="{FF2B5EF4-FFF2-40B4-BE49-F238E27FC236}">
                <a16:creationId xmlns:a16="http://schemas.microsoft.com/office/drawing/2014/main" id="{BA93AA62-5CC8-BA96-45E5-2BF84E7EB3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18" y="2149474"/>
            <a:ext cx="2538933" cy="3449638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41003BA2-17F7-5739-C4F3-9D66B47F3DE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723" y="2132066"/>
            <a:ext cx="3467046" cy="3467046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5DEA8679-CA52-AB60-E557-CDFC9F72F2C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2942" y="2114657"/>
            <a:ext cx="3467047" cy="3467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1658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EE49C6C1-9075-D28F-DB96-48D70F21B42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823" y="3260389"/>
            <a:ext cx="3216427" cy="2522868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E0199B42-12D1-40A9-5E25-7B1CD4D3101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7357" y="1425331"/>
            <a:ext cx="4317443" cy="3391971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7A6B8DA7-41BC-4E93-EDB5-5D058A43B9E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6222" y="385746"/>
            <a:ext cx="3938603" cy="393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52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90D21EF-84CE-FF23-3476-6E52FDC55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Beszállítóink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8EB94B0-9BF8-A4BE-98C6-DCCF4AFA9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Többek között a német </a:t>
            </a:r>
            <a:r>
              <a:rPr lang="hu-HU" dirty="0" err="1"/>
              <a:t>Volmary</a:t>
            </a:r>
            <a:r>
              <a:rPr lang="hu-HU" dirty="0"/>
              <a:t>, Selecta cég.</a:t>
            </a:r>
          </a:p>
          <a:p>
            <a:r>
              <a:rPr lang="hu-HU" dirty="0"/>
              <a:t>Kapcsolatunk a Marosi Faiskolával kölcsönös. Dr. Kovács Zoltán fajtáit értékesítjük.</a:t>
            </a:r>
            <a:br>
              <a:rPr lang="hu-HU" dirty="0"/>
            </a:br>
            <a:r>
              <a:rPr lang="hu-HU" dirty="0"/>
              <a:t>A Marosi Faiskola felhasználja a mi fajtáinkat kontrollcsoportként.</a:t>
            </a:r>
            <a:br>
              <a:rPr lang="hu-HU" dirty="0"/>
            </a:br>
            <a:br>
              <a:rPr lang="hu-HU" dirty="0"/>
            </a:b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549888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095F617-D13C-1A1E-12B3-C5EC20868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Piac megoszlása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D1AA721-6D81-783A-9F8E-671D3CD194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Kertészek </a:t>
            </a:r>
          </a:p>
          <a:p>
            <a:r>
              <a:rPr lang="hu-HU" dirty="0"/>
              <a:t>Kis piacra értékesít</a:t>
            </a:r>
          </a:p>
          <a:p>
            <a:r>
              <a:rPr lang="hu-HU" dirty="0"/>
              <a:t>Saját kertészetében, árudájában értékesít.</a:t>
            </a:r>
          </a:p>
          <a:p>
            <a:r>
              <a:rPr lang="hu-HU" dirty="0"/>
              <a:t>Nagybani piacra állít elő készterméket.</a:t>
            </a:r>
          </a:p>
          <a:p>
            <a:r>
              <a:rPr lang="hu-HU" dirty="0"/>
              <a:t>A fentiek mindegyike állíthat elő késznövényt intézmények, önkormányzatok részére.</a:t>
            </a:r>
          </a:p>
        </p:txBody>
      </p:sp>
    </p:spTree>
    <p:extLst>
      <p:ext uri="{BB962C8B-B14F-4D97-AF65-F5344CB8AC3E}">
        <p14:creationId xmlns:p14="http://schemas.microsoft.com/office/powerpoint/2010/main" val="1852250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23417BC6-50AF-B3FC-D6EF-005A8642FF2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9234" y="143623"/>
            <a:ext cx="7873532" cy="590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028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114161D-66FC-E5BD-66F2-461BEBDE15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002" y="344556"/>
            <a:ext cx="10193395" cy="573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E336886-49D9-031E-2101-9989D71CD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Kert kultúra Magyarországon régen és ma</a:t>
            </a:r>
            <a:br>
              <a:rPr lang="hu-HU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364543D-4B25-A436-4BAC-16D333436F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b="1" u="sng" dirty="0"/>
              <a:t>Hagyományos kertek:</a:t>
            </a:r>
            <a:endParaRPr lang="hu-HU" dirty="0"/>
          </a:p>
          <a:p>
            <a:pPr lvl="0"/>
            <a:r>
              <a:rPr lang="hu-HU" dirty="0"/>
              <a:t>Virágágyi beültetések</a:t>
            </a:r>
          </a:p>
          <a:p>
            <a:pPr lvl="0"/>
            <a:r>
              <a:rPr lang="hu-HU" dirty="0"/>
              <a:t>Nagyobb mennyiségű kisértékű, kistermetű növény.</a:t>
            </a:r>
          </a:p>
          <a:p>
            <a:pPr marL="0" indent="0">
              <a:buNone/>
            </a:pPr>
            <a:r>
              <a:rPr lang="hu-HU" b="1" u="sng" dirty="0"/>
              <a:t>A temető kultúra növényei ezzel </a:t>
            </a:r>
            <a:r>
              <a:rPr lang="hu-HU" b="1" u="sng" dirty="0" err="1"/>
              <a:t>megeggyezőek</a:t>
            </a:r>
            <a:r>
              <a:rPr lang="hu-HU" b="1" u="sng" dirty="0"/>
              <a:t>.</a:t>
            </a:r>
          </a:p>
          <a:p>
            <a:pPr marL="0" indent="0">
              <a:buNone/>
            </a:pPr>
            <a:r>
              <a:rPr lang="hu-HU" b="1" u="sng" dirty="0"/>
              <a:t>Önkormányzati beültetések növényei hasonlóak.</a:t>
            </a:r>
            <a:endParaRPr lang="hu-HU" dirty="0"/>
          </a:p>
          <a:p>
            <a:pPr marL="0" indent="0">
              <a:buNone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992973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BBBA2DE8-30F1-51FF-FED3-FC0A9A98E59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7820" y="1017032"/>
            <a:ext cx="8976360" cy="5049203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57F37577-3617-45F3-93FA-486C09E27441}"/>
              </a:ext>
            </a:extLst>
          </p:cNvPr>
          <p:cNvSpPr txBox="1"/>
          <p:nvPr/>
        </p:nvSpPr>
        <p:spPr>
          <a:xfrm>
            <a:off x="952500" y="647700"/>
            <a:ext cx="3156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Salvia</a:t>
            </a:r>
            <a:r>
              <a:rPr lang="hu-HU" dirty="0"/>
              <a:t> (paprikavirág)</a:t>
            </a:r>
          </a:p>
        </p:txBody>
      </p:sp>
    </p:spTree>
    <p:extLst>
      <p:ext uri="{BB962C8B-B14F-4D97-AF65-F5344CB8AC3E}">
        <p14:creationId xmlns:p14="http://schemas.microsoft.com/office/powerpoint/2010/main" val="913074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>
            <a:extLst>
              <a:ext uri="{FF2B5EF4-FFF2-40B4-BE49-F238E27FC236}">
                <a16:creationId xmlns:a16="http://schemas.microsoft.com/office/drawing/2014/main" id="{0D3477B3-F75C-0548-0C4D-E353F6A0B525}"/>
              </a:ext>
            </a:extLst>
          </p:cNvPr>
          <p:cNvSpPr txBox="1"/>
          <p:nvPr/>
        </p:nvSpPr>
        <p:spPr>
          <a:xfrm>
            <a:off x="1266825" y="484227"/>
            <a:ext cx="247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Zinnia</a:t>
            </a:r>
            <a:r>
              <a:rPr lang="hu-HU" dirty="0"/>
              <a:t> (rézvirág)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0E3CE8D2-E04D-D402-DA36-B5FED760ED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250" y="853559"/>
            <a:ext cx="6962775" cy="5222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776001"/>
      </p:ext>
    </p:extLst>
  </p:cSld>
  <p:clrMapOvr>
    <a:masterClrMapping/>
  </p:clrMapOvr>
</p:sld>
</file>

<file path=ppt/theme/theme1.xml><?xml version="1.0" encoding="utf-8"?>
<a:theme xmlns:a="http://schemas.openxmlformats.org/drawingml/2006/main" name="Galéria">
  <a:themeElements>
    <a:clrScheme name="Galéria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éria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éria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Words>290</Words>
  <Application>Microsoft Office PowerPoint</Application>
  <PresentationFormat>Szélesvásznú</PresentationFormat>
  <Paragraphs>53</Paragraphs>
  <Slides>24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24</vt:i4>
      </vt:variant>
    </vt:vector>
  </HeadingPairs>
  <TitlesOfParts>
    <vt:vector size="27" baseType="lpstr">
      <vt:lpstr>Arial</vt:lpstr>
      <vt:lpstr>Gill Sans MT</vt:lpstr>
      <vt:lpstr>Galéria</vt:lpstr>
      <vt:lpstr>Egynyári virágok felhasználásának alakulása Magyarországon</vt:lpstr>
      <vt:lpstr>Bíró Kertészeti és Kereskedelmi Zrt.  </vt:lpstr>
      <vt:lpstr>Beszállítóink</vt:lpstr>
      <vt:lpstr>Piac megoszlása</vt:lpstr>
      <vt:lpstr>PowerPoint-bemutató</vt:lpstr>
      <vt:lpstr>PowerPoint-bemutató</vt:lpstr>
      <vt:lpstr>Kert kultúra Magyarországon régen és ma 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Mai kertek, udvarok jellemzői </vt:lpstr>
      <vt:lpstr>PowerPoint-bemutató</vt:lpstr>
      <vt:lpstr>PowerPoint-bemutató</vt:lpstr>
      <vt:lpstr>PowerPoint-bemutató</vt:lpstr>
      <vt:lpstr>PowerPoint-bemutató</vt:lpstr>
      <vt:lpstr>Különleges, látványos színek: </vt:lpstr>
      <vt:lpstr>Kaspós növények: </vt:lpstr>
      <vt:lpstr>További igények </vt:lpstr>
      <vt:lpstr>A jövő </vt:lpstr>
      <vt:lpstr>Hagyományos fajták új köntösben 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Egynyári virágok felhasználásának alakulása Magyarországon</dc:title>
  <dc:creator>Zoli</dc:creator>
  <cp:lastModifiedBy>Soós Albert</cp:lastModifiedBy>
  <cp:revision>14</cp:revision>
  <dcterms:created xsi:type="dcterms:W3CDTF">2025-08-26T14:05:50Z</dcterms:created>
  <dcterms:modified xsi:type="dcterms:W3CDTF">2025-11-19T14:54:36Z</dcterms:modified>
</cp:coreProperties>
</file>