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88" r:id="rId2"/>
    <p:sldId id="458" r:id="rId3"/>
    <p:sldId id="301" r:id="rId4"/>
    <p:sldId id="444" r:id="rId5"/>
    <p:sldId id="473" r:id="rId6"/>
    <p:sldId id="461" r:id="rId7"/>
    <p:sldId id="462" r:id="rId8"/>
    <p:sldId id="464" r:id="rId9"/>
    <p:sldId id="452" r:id="rId10"/>
    <p:sldId id="457" r:id="rId11"/>
    <p:sldId id="453" r:id="rId12"/>
    <p:sldId id="459" r:id="rId13"/>
    <p:sldId id="460" r:id="rId14"/>
    <p:sldId id="472" r:id="rId15"/>
    <p:sldId id="468" r:id="rId16"/>
    <p:sldId id="469" r:id="rId17"/>
    <p:sldId id="471" r:id="rId18"/>
    <p:sldId id="470" r:id="rId19"/>
    <p:sldId id="467" r:id="rId20"/>
    <p:sldId id="454" r:id="rId21"/>
  </p:sldIdLst>
  <p:sldSz cx="12192000" cy="6858000"/>
  <p:notesSz cx="6797675" cy="9928225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0107"/>
    <a:srgbClr val="AE128D"/>
    <a:srgbClr val="FF505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Közepesen sötét stílus 1 – 1. jelölőszín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tthon\Desktop\diagramok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tthon\Desktop\diagramok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hu-HU" dirty="0"/>
              <a:t>Századfordulótól 1945-ig </a:t>
            </a:r>
            <a:r>
              <a:rPr lang="hu-HU" b="0" dirty="0"/>
              <a:t>(1944)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20834031039978196"/>
          <c:y val="0.48979629604146491"/>
          <c:w val="0.55648544958103252"/>
          <c:h val="0.49989370894567486"/>
        </c:manualLayout>
      </c:layout>
      <c:pieChart>
        <c:varyColors val="1"/>
        <c:ser>
          <c:idx val="0"/>
          <c:order val="0"/>
          <c:tx>
            <c:strRef>
              <c:f>Munka1!$B$1</c:f>
              <c:strCache>
                <c:ptCount val="1"/>
                <c:pt idx="0">
                  <c:v>Századfordulótól 1945-ig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0-B6CC-4C2D-BD4E-F9B76403B9A6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B6CC-4C2D-BD4E-F9B76403B9A6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6CC-4C2D-BD4E-F9B76403B9A6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6CC-4C2D-BD4E-F9B76403B9A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Munka1!$A$2:$A$3</c:f>
              <c:strCache>
                <c:ptCount val="2"/>
                <c:pt idx="0">
                  <c:v>Állami (7 intézet)</c:v>
                </c:pt>
                <c:pt idx="1">
                  <c:v>Magánnemesítés (36 uradalom) </c:v>
                </c:pt>
              </c:strCache>
            </c:strRef>
          </c:cat>
          <c:val>
            <c:numRef>
              <c:f>Munka1!$B$2:$B$3</c:f>
              <c:numCache>
                <c:formatCode>0%</c:formatCode>
                <c:ptCount val="2"/>
                <c:pt idx="0">
                  <c:v>0.16000000000000034</c:v>
                </c:pt>
                <c:pt idx="1">
                  <c:v>0.84000000000000064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CC-4C2D-BD4E-F9B76403B9A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>
        <c:manualLayout>
          <c:xMode val="edge"/>
          <c:yMode val="edge"/>
          <c:x val="2.5396918507221124E-2"/>
          <c:y val="0.21028773046721444"/>
          <c:w val="0.92440314143747748"/>
          <c:h val="0.3066361680936092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hu-H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2400"/>
          </a:pPr>
          <a:endParaRPr lang="hu-HU"/>
        </a:p>
      </c:txPr>
    </c:title>
    <c:autoTitleDeleted val="0"/>
    <c:plotArea>
      <c:layout>
        <c:manualLayout>
          <c:layoutTarget val="inner"/>
          <c:xMode val="edge"/>
          <c:yMode val="edge"/>
          <c:x val="0.20834031039978196"/>
          <c:y val="0.48979629604146491"/>
          <c:w val="0.55648544958103252"/>
          <c:h val="0.49989370894567514"/>
        </c:manualLayout>
      </c:layout>
      <c:pieChart>
        <c:varyColors val="1"/>
        <c:ser>
          <c:idx val="0"/>
          <c:order val="0"/>
          <c:tx>
            <c:strRef>
              <c:f>Munka1!$B$1</c:f>
              <c:strCache>
                <c:ptCount val="1"/>
                <c:pt idx="0">
                  <c:v>1945-1989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bubble3D val="0"/>
            <c:explosion val="17"/>
            <c:extLst>
              <c:ext xmlns:c16="http://schemas.microsoft.com/office/drawing/2014/chart" uri="{C3380CC4-5D6E-409C-BE32-E72D297353CC}">
                <c16:uniqueId val="{00000000-5FE4-4712-8EBE-72749AD2F133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E4-4712-8EBE-72749AD2F133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FE4-4712-8EBE-72749AD2F13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Munka1!$A$2</c:f>
              <c:strCache>
                <c:ptCount val="1"/>
                <c:pt idx="0">
                  <c:v>Állami </c:v>
                </c:pt>
              </c:strCache>
            </c:strRef>
          </c:cat>
          <c:val>
            <c:numRef>
              <c:f>Munka1!$B$2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E4-4712-8EBE-72749AD2F13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>
        <c:manualLayout>
          <c:xMode val="edge"/>
          <c:yMode val="edge"/>
          <c:x val="0"/>
          <c:y val="0.20298174878204275"/>
          <c:w val="0.92440314143747748"/>
          <c:h val="0.30663616809360938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hu-H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hu-HU" dirty="0"/>
              <a:t>Ezredfordulón,</a:t>
            </a:r>
            <a:r>
              <a:rPr lang="hu-HU" baseline="0" dirty="0"/>
              <a:t> </a:t>
            </a:r>
            <a:r>
              <a:rPr lang="hu-HU" dirty="0"/>
              <a:t>1990-től napjainkig</a:t>
            </a:r>
            <a:endParaRPr lang="hu-HU" b="0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2775594473810325"/>
          <c:y val="0.57968616756848179"/>
          <c:w val="0.47979692070882884"/>
          <c:h val="0.33066944764553796"/>
        </c:manualLayout>
      </c:layout>
      <c:pieChart>
        <c:varyColors val="1"/>
        <c:ser>
          <c:idx val="0"/>
          <c:order val="0"/>
          <c:tx>
            <c:strRef>
              <c:f>Munka1!$B$1</c:f>
              <c:strCache>
                <c:ptCount val="1"/>
                <c:pt idx="0">
                  <c:v>1990-től napjainkig</c:v>
                </c:pt>
              </c:strCache>
            </c:strRef>
          </c:tx>
          <c:spPr>
            <a:solidFill>
              <a:srgbClr val="00B050"/>
            </a:solidFill>
          </c:spPr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078-4F93-8362-CA41710D9955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078-4F93-8362-CA41710D9955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078-4F93-8362-CA41710D995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Munka1!$A$2:$A$3</c:f>
              <c:strCache>
                <c:ptCount val="2"/>
                <c:pt idx="0">
                  <c:v>Állami (egyetemek, MTA, NAIK, egyéb) 18 helyen</c:v>
                </c:pt>
                <c:pt idx="1">
                  <c:v>Magán (magánszemélyek és gazdasági társaságok) 109 helyen</c:v>
                </c:pt>
              </c:strCache>
            </c:strRef>
          </c:cat>
          <c:val>
            <c:numRef>
              <c:f>Munka1!$B$2:$B$3</c:f>
              <c:numCache>
                <c:formatCode>0%</c:formatCode>
                <c:ptCount val="2"/>
                <c:pt idx="0">
                  <c:v>0.14000000000000001</c:v>
                </c:pt>
                <c:pt idx="1">
                  <c:v>0.86000000000000065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078-4F93-8362-CA41710D9955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Oszlop1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Munka1!$A$2:$A$3</c:f>
              <c:strCache>
                <c:ptCount val="2"/>
                <c:pt idx="0">
                  <c:v>Állami (egyetemek, MTA, NAIK, egyéb) 18 helyen</c:v>
                </c:pt>
                <c:pt idx="1">
                  <c:v>Magán (magánszemélyek és gazdasági társaságok) 109 helyen</c:v>
                </c:pt>
              </c:strCache>
            </c:strRef>
          </c:cat>
          <c:val>
            <c:numRef>
              <c:f>Munka1!$C$2:$C$3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4-5078-4F93-8362-CA41710D995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t"/>
      <c:layout>
        <c:manualLayout>
          <c:xMode val="edge"/>
          <c:yMode val="edge"/>
          <c:x val="2.4400914993140847E-2"/>
          <c:y val="0.18856731666309817"/>
          <c:w val="0.97096418967831899"/>
          <c:h val="0.33816057391171594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hu-H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Munka1!$B$1</c:f>
              <c:strCache>
                <c:ptCount val="1"/>
                <c:pt idx="0">
                  <c:v>Értékesítés</c:v>
                </c:pt>
              </c:strCache>
            </c:strRef>
          </c:tx>
          <c:spPr>
            <a:solidFill>
              <a:schemeClr val="accent6"/>
            </a:solidFill>
          </c:spPr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B79-4047-99E6-ED505D025187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B79-4047-99E6-ED505D025187}"/>
              </c:ext>
            </c:extLst>
          </c:dPt>
          <c:dPt>
            <c:idx val="2"/>
            <c:bubble3D val="0"/>
            <c:spPr>
              <a:solidFill>
                <a:srgbClr val="FF5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5E1-48CC-8859-B7693DDDB3A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hu-H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Munka1!$A$2:$A$4</c:f>
              <c:strCache>
                <c:ptCount val="3"/>
                <c:pt idx="0">
                  <c:v>magyar állami nemesítés (358 fajta)</c:v>
                </c:pt>
                <c:pt idx="1">
                  <c:v>magyar magánnemesítés (119 fajta)</c:v>
                </c:pt>
                <c:pt idx="2">
                  <c:v>külföldi nemesítésű fajta (901 fajta)</c:v>
                </c:pt>
              </c:strCache>
            </c:strRef>
          </c:cat>
          <c:val>
            <c:numRef>
              <c:f>Munka1!$B$2:$B$4</c:f>
              <c:numCache>
                <c:formatCode>0%</c:formatCode>
                <c:ptCount val="3"/>
                <c:pt idx="0">
                  <c:v>0.26</c:v>
                </c:pt>
                <c:pt idx="1">
                  <c:v>0.09</c:v>
                </c:pt>
                <c:pt idx="2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1-48CC-8859-B7693DDDB3A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u-HU" dirty="0"/>
              <a:t>Szilázs hozam t/ha (30 % </a:t>
            </a:r>
            <a:r>
              <a:rPr lang="hu-HU" dirty="0" err="1"/>
              <a:t>sz.a</a:t>
            </a:r>
            <a:r>
              <a:rPr lang="hu-HU" dirty="0"/>
              <a:t>) Szarvas 2017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Munka3!$D$1:$D$2</c:f>
              <c:strCache>
                <c:ptCount val="2"/>
                <c:pt idx="0">
                  <c:v>Szilázs hozam t/ha (30 % sz.a)</c:v>
                </c:pt>
                <c:pt idx="1">
                  <c:v> (Szarvas)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9F4-4C3E-A8A1-DEB980AD479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9F4-4C3E-A8A1-DEB980AD479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9F4-4C3E-A8A1-DEB980AD479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9F4-4C3E-A8A1-DEB980AD479A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9F4-4C3E-A8A1-DEB980AD479A}"/>
              </c:ext>
            </c:extLst>
          </c:dPt>
          <c:dPt>
            <c:idx val="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9F4-4C3E-A8A1-DEB980AD479A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F9F4-4C3E-A8A1-DEB980AD479A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F9F4-4C3E-A8A1-DEB980AD479A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F9F4-4C3E-A8A1-DEB980AD479A}"/>
              </c:ext>
            </c:extLst>
          </c:dPt>
          <c:dPt>
            <c:idx val="1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F9F4-4C3E-A8A1-DEB980AD479A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F9F4-4C3E-A8A1-DEB980AD479A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F9F4-4C3E-A8A1-DEB980AD479A}"/>
              </c:ext>
            </c:extLst>
          </c:dPt>
          <c:dPt>
            <c:idx val="17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F9F4-4C3E-A8A1-DEB980AD479A}"/>
              </c:ext>
            </c:extLst>
          </c:dPt>
          <c:dPt>
            <c:idx val="18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F9F4-4C3E-A8A1-DEB980AD479A}"/>
              </c:ext>
            </c:extLst>
          </c:dPt>
          <c:dPt>
            <c:idx val="2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F9F4-4C3E-A8A1-DEB980AD479A}"/>
              </c:ext>
            </c:extLst>
          </c:dPt>
          <c:dPt>
            <c:idx val="2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F9F4-4C3E-A8A1-DEB980AD479A}"/>
              </c:ext>
            </c:extLst>
          </c:dPt>
          <c:dPt>
            <c:idx val="2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F9F4-4C3E-A8A1-DEB980AD479A}"/>
              </c:ext>
            </c:extLst>
          </c:dPt>
          <c:dPt>
            <c:idx val="24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F9F4-4C3E-A8A1-DEB980AD479A}"/>
              </c:ext>
            </c:extLst>
          </c:dPt>
          <c:dPt>
            <c:idx val="27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5-F9F4-4C3E-A8A1-DEB980AD479A}"/>
              </c:ext>
            </c:extLst>
          </c:dPt>
          <c:dPt>
            <c:idx val="28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7-F9F4-4C3E-A8A1-DEB980AD479A}"/>
              </c:ext>
            </c:extLst>
          </c:dPt>
          <c:dPt>
            <c:idx val="29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9-F9F4-4C3E-A8A1-DEB980AD479A}"/>
              </c:ext>
            </c:extLst>
          </c:dPt>
          <c:dPt>
            <c:idx val="3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B-F9F4-4C3E-A8A1-DEB980AD479A}"/>
              </c:ext>
            </c:extLst>
          </c:dPt>
          <c:dPt>
            <c:idx val="3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D-F9F4-4C3E-A8A1-DEB980AD479A}"/>
              </c:ext>
            </c:extLst>
          </c:dPt>
          <c:dPt>
            <c:idx val="3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F-F9F4-4C3E-A8A1-DEB980AD479A}"/>
              </c:ext>
            </c:extLst>
          </c:dPt>
          <c:dPt>
            <c:idx val="35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1-F9F4-4C3E-A8A1-DEB980AD479A}"/>
              </c:ext>
            </c:extLst>
          </c:dPt>
          <c:dPt>
            <c:idx val="36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3-F9F4-4C3E-A8A1-DEB980AD47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Munka3!$B$3:$C$40</c:f>
              <c:multiLvlStrCache>
                <c:ptCount val="38"/>
                <c:lvl>
                  <c:pt idx="0">
                    <c:v>Ryefood rozs</c:v>
                  </c:pt>
                  <c:pt idx="2">
                    <c:v>Hungaro + Ő.borsó</c:v>
                  </c:pt>
                  <c:pt idx="3">
                    <c:v>Hungaro</c:v>
                  </c:pt>
                  <c:pt idx="4">
                    <c:v>Kv119 (Dimenzio fj.)</c:v>
                  </c:pt>
                  <c:pt idx="5">
                    <c:v>Hungaro + olaszperje</c:v>
                  </c:pt>
                  <c:pt idx="6">
                    <c:v>Hungaro + Őszi zab</c:v>
                  </c:pt>
                  <c:pt idx="7">
                    <c:v>Ryefood rozs</c:v>
                  </c:pt>
                  <c:pt idx="9">
                    <c:v>Hungaro + Ő.borsó</c:v>
                  </c:pt>
                  <c:pt idx="10">
                    <c:v>Hungaro</c:v>
                  </c:pt>
                  <c:pt idx="11">
                    <c:v>Kv119 (Dimenzio fj.)</c:v>
                  </c:pt>
                  <c:pt idx="12">
                    <c:v>Hungaro + olaszperje</c:v>
                  </c:pt>
                  <c:pt idx="13">
                    <c:v>Hungaro + Őszi zab</c:v>
                  </c:pt>
                  <c:pt idx="15">
                    <c:v>Hungaro + Ő.borsó</c:v>
                  </c:pt>
                  <c:pt idx="16">
                    <c:v>Hungaro</c:v>
                  </c:pt>
                  <c:pt idx="17">
                    <c:v>Kv119 (Dimenzio fj.)</c:v>
                  </c:pt>
                  <c:pt idx="18">
                    <c:v>Hungaro + olaszperje</c:v>
                  </c:pt>
                  <c:pt idx="19">
                    <c:v>Hungaro + Őszi zab</c:v>
                  </c:pt>
                  <c:pt idx="21">
                    <c:v>Hungaro + Ő.borsó</c:v>
                  </c:pt>
                  <c:pt idx="22">
                    <c:v>Hungaro</c:v>
                  </c:pt>
                  <c:pt idx="23">
                    <c:v>Kv119 (Dimenzio fj.)</c:v>
                  </c:pt>
                  <c:pt idx="24">
                    <c:v>Hungaro + olaszperje</c:v>
                  </c:pt>
                  <c:pt idx="25">
                    <c:v>Hungaro + Őszi zab</c:v>
                  </c:pt>
                  <c:pt idx="27">
                    <c:v>Hungaro + Ő.borsó</c:v>
                  </c:pt>
                  <c:pt idx="28">
                    <c:v>Hungaro</c:v>
                  </c:pt>
                  <c:pt idx="29">
                    <c:v>Kv119 (Dimenzio fj.)</c:v>
                  </c:pt>
                  <c:pt idx="30">
                    <c:v>Hungaro + olaszperje</c:v>
                  </c:pt>
                  <c:pt idx="31">
                    <c:v>Hungaro + Őszi zab</c:v>
                  </c:pt>
                  <c:pt idx="33">
                    <c:v>Hungaro + Ő.borsó</c:v>
                  </c:pt>
                  <c:pt idx="34">
                    <c:v>Hungaro</c:v>
                  </c:pt>
                  <c:pt idx="35">
                    <c:v>Kv119 (Dimenzio fj.)</c:v>
                  </c:pt>
                  <c:pt idx="36">
                    <c:v>Hungaro + olaszperje</c:v>
                  </c:pt>
                  <c:pt idx="37">
                    <c:v>Hungaro + Őszi zab</c:v>
                  </c:pt>
                </c:lvl>
                <c:lvl>
                  <c:pt idx="0">
                    <c:v>18.ápr</c:v>
                  </c:pt>
                  <c:pt idx="2">
                    <c:v>26.ápr</c:v>
                  </c:pt>
                  <c:pt idx="9">
                    <c:v>majus 3.</c:v>
                  </c:pt>
                  <c:pt idx="15">
                    <c:v>majus 10.</c:v>
                  </c:pt>
                  <c:pt idx="21">
                    <c:v>majus 17</c:v>
                  </c:pt>
                  <c:pt idx="27">
                    <c:v>majus 24</c:v>
                  </c:pt>
                  <c:pt idx="33">
                    <c:v>junius 5</c:v>
                  </c:pt>
                </c:lvl>
              </c:multiLvlStrCache>
            </c:multiLvlStrRef>
          </c:cat>
          <c:val>
            <c:numRef>
              <c:f>Munka3!$D$3:$D$40</c:f>
              <c:numCache>
                <c:formatCode>General</c:formatCode>
                <c:ptCount val="38"/>
                <c:pt idx="0" formatCode="0.0">
                  <c:v>16.7</c:v>
                </c:pt>
                <c:pt idx="2" formatCode="0.0">
                  <c:v>16.600000000000001</c:v>
                </c:pt>
                <c:pt idx="3" formatCode="0.0">
                  <c:v>19.8</c:v>
                </c:pt>
                <c:pt idx="4" formatCode="0.0">
                  <c:v>19.399999999999999</c:v>
                </c:pt>
                <c:pt idx="5" formatCode="0.0">
                  <c:v>17.5</c:v>
                </c:pt>
                <c:pt idx="6" formatCode="0.0">
                  <c:v>15.7</c:v>
                </c:pt>
                <c:pt idx="7" formatCode="0.0">
                  <c:v>19</c:v>
                </c:pt>
                <c:pt idx="9" formatCode="0.0">
                  <c:v>20.8</c:v>
                </c:pt>
                <c:pt idx="10" formatCode="0.0">
                  <c:v>18.8</c:v>
                </c:pt>
                <c:pt idx="11" formatCode="0.0">
                  <c:v>19.399999999999999</c:v>
                </c:pt>
                <c:pt idx="12" formatCode="0.0">
                  <c:v>23.8</c:v>
                </c:pt>
                <c:pt idx="13" formatCode="0.0">
                  <c:v>22.6</c:v>
                </c:pt>
                <c:pt idx="15" formatCode="0.0">
                  <c:v>28.2</c:v>
                </c:pt>
                <c:pt idx="16" formatCode="0.0">
                  <c:v>33.800000000000004</c:v>
                </c:pt>
                <c:pt idx="17" formatCode="0.0">
                  <c:v>30.3</c:v>
                </c:pt>
                <c:pt idx="18" formatCode="0.0">
                  <c:v>31.5</c:v>
                </c:pt>
                <c:pt idx="19" formatCode="0.0">
                  <c:v>30</c:v>
                </c:pt>
                <c:pt idx="21" formatCode="0.0">
                  <c:v>35.200000000000003</c:v>
                </c:pt>
                <c:pt idx="22" formatCode="0.0">
                  <c:v>36.200000000000003</c:v>
                </c:pt>
                <c:pt idx="23" formatCode="0.0">
                  <c:v>36.200000000000003</c:v>
                </c:pt>
                <c:pt idx="24" formatCode="0.0">
                  <c:v>35.700000000000003</c:v>
                </c:pt>
                <c:pt idx="25" formatCode="0.0">
                  <c:v>34.6</c:v>
                </c:pt>
                <c:pt idx="27" formatCode="0.0">
                  <c:v>39.1</c:v>
                </c:pt>
                <c:pt idx="28" formatCode="0.0">
                  <c:v>34.6</c:v>
                </c:pt>
                <c:pt idx="29" formatCode="0.0">
                  <c:v>33.5</c:v>
                </c:pt>
                <c:pt idx="30" formatCode="0.0">
                  <c:v>39.800000000000004</c:v>
                </c:pt>
                <c:pt idx="31" formatCode="0.0">
                  <c:v>43.7</c:v>
                </c:pt>
                <c:pt idx="33" formatCode="0.0">
                  <c:v>52</c:v>
                </c:pt>
                <c:pt idx="34" formatCode="0.0">
                  <c:v>67.400000000000006</c:v>
                </c:pt>
                <c:pt idx="35" formatCode="0.0">
                  <c:v>60.5</c:v>
                </c:pt>
                <c:pt idx="36" formatCode="0.0">
                  <c:v>47.3</c:v>
                </c:pt>
                <c:pt idx="37" formatCode="0.0">
                  <c:v>66.099999999999994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4-F9F4-4C3E-A8A1-DEB980AD47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1572736"/>
        <c:axId val="182593792"/>
      </c:barChart>
      <c:catAx>
        <c:axId val="181572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182593792"/>
        <c:crosses val="autoZero"/>
        <c:auto val="1"/>
        <c:lblAlgn val="ctr"/>
        <c:lblOffset val="100"/>
        <c:noMultiLvlLbl val="0"/>
      </c:catAx>
      <c:valAx>
        <c:axId val="182593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18157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u-HU" dirty="0"/>
              <a:t>Szilázs hozam t/ha (30 % </a:t>
            </a:r>
            <a:r>
              <a:rPr lang="hu-HU" dirty="0" err="1"/>
              <a:t>sz.a</a:t>
            </a:r>
            <a:r>
              <a:rPr lang="hu-HU" dirty="0"/>
              <a:t>) Iregszemcse</a:t>
            </a:r>
            <a:r>
              <a:rPr lang="hu-HU" baseline="0" dirty="0"/>
              <a:t> </a:t>
            </a:r>
            <a:r>
              <a:rPr lang="hu-HU" dirty="0"/>
              <a:t>2017</a:t>
            </a:r>
          </a:p>
        </c:rich>
      </c:tx>
      <c:layout>
        <c:manualLayout>
          <c:xMode val="edge"/>
          <c:yMode val="edge"/>
          <c:x val="0.11017119330660771"/>
          <c:y val="1.639343997782367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Munka4!$C$2</c:f>
              <c:strCache>
                <c:ptCount val="1"/>
                <c:pt idx="0">
                  <c:v>Szilázs hozam t/ha (30 % sz.a) Iregszemcse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F6A-4139-B768-44825CBCB25D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6A-4139-B768-44825CBCB25D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F6A-4139-B768-44825CBCB25D}"/>
              </c:ext>
            </c:extLst>
          </c:dPt>
          <c:dPt>
            <c:idx val="1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F6A-4139-B768-44825CBCB25D}"/>
              </c:ext>
            </c:extLst>
          </c:dPt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F6A-4139-B768-44825CBCB25D}"/>
              </c:ext>
            </c:extLst>
          </c:dPt>
          <c:dPt>
            <c:idx val="2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F6A-4139-B768-44825CBCB25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Munka4!$A$3:$B$34</c:f>
              <c:multiLvlStrCache>
                <c:ptCount val="32"/>
                <c:lvl>
                  <c:pt idx="0">
                    <c:v>rozs Ryefood</c:v>
                  </c:pt>
                  <c:pt idx="2">
                    <c:v>Hungaro + Ő.borsó</c:v>
                  </c:pt>
                  <c:pt idx="3">
                    <c:v>Hungaro</c:v>
                  </c:pt>
                  <c:pt idx="4">
                    <c:v>Kv119 (Dimenzio fj)</c:v>
                  </c:pt>
                  <c:pt idx="5">
                    <c:v>Hungaro + olaszperje</c:v>
                  </c:pt>
                  <c:pt idx="6">
                    <c:v>Hungaro + Őszi zab</c:v>
                  </c:pt>
                  <c:pt idx="7">
                    <c:v>Ryefood rozs</c:v>
                  </c:pt>
                  <c:pt idx="9">
                    <c:v>Hungaro + Ő.borsó</c:v>
                  </c:pt>
                  <c:pt idx="10">
                    <c:v>Hungaro</c:v>
                  </c:pt>
                  <c:pt idx="11">
                    <c:v>Kv119 (Dimenzio fj)</c:v>
                  </c:pt>
                  <c:pt idx="12">
                    <c:v>Hungaro + olaszperje</c:v>
                  </c:pt>
                  <c:pt idx="13">
                    <c:v>Hungaro + Őszi zab</c:v>
                  </c:pt>
                  <c:pt idx="15">
                    <c:v>Hungaro + Ő.borsó</c:v>
                  </c:pt>
                  <c:pt idx="16">
                    <c:v>Hungaro</c:v>
                  </c:pt>
                  <c:pt idx="17">
                    <c:v>Kv119 (Dimenzio fj)</c:v>
                  </c:pt>
                  <c:pt idx="18">
                    <c:v>Hungaro + olaszperje</c:v>
                  </c:pt>
                  <c:pt idx="19">
                    <c:v>Hungaro + Őszi zab</c:v>
                  </c:pt>
                  <c:pt idx="21">
                    <c:v>Hungaro + Ő.borsó</c:v>
                  </c:pt>
                  <c:pt idx="22">
                    <c:v>Hungaro</c:v>
                  </c:pt>
                  <c:pt idx="23">
                    <c:v>Kv119 (Dimenzio fj)</c:v>
                  </c:pt>
                  <c:pt idx="24">
                    <c:v>Hungaro + olaszperje</c:v>
                  </c:pt>
                  <c:pt idx="25">
                    <c:v>Hungaro + Őszi zab</c:v>
                  </c:pt>
                  <c:pt idx="27">
                    <c:v>Hungaro + Ő.borsó</c:v>
                  </c:pt>
                  <c:pt idx="28">
                    <c:v>Hungaro</c:v>
                  </c:pt>
                  <c:pt idx="29">
                    <c:v>Kv119 (Dimenzio fj)</c:v>
                  </c:pt>
                  <c:pt idx="30">
                    <c:v>Hungaro + olaszperje</c:v>
                  </c:pt>
                  <c:pt idx="31">
                    <c:v>Hungaro + Őszi zab</c:v>
                  </c:pt>
                </c:lvl>
                <c:lvl>
                  <c:pt idx="0">
                    <c:v>10.ápr</c:v>
                  </c:pt>
                  <c:pt idx="2">
                    <c:v>24.ápr</c:v>
                  </c:pt>
                  <c:pt idx="9">
                    <c:v>majus 2.</c:v>
                  </c:pt>
                  <c:pt idx="15">
                    <c:v>majus 9.</c:v>
                  </c:pt>
                  <c:pt idx="21">
                    <c:v>majus 15</c:v>
                  </c:pt>
                  <c:pt idx="27">
                    <c:v>majus 23</c:v>
                  </c:pt>
                </c:lvl>
              </c:multiLvlStrCache>
            </c:multiLvlStrRef>
          </c:cat>
          <c:val>
            <c:numRef>
              <c:f>Munka4!$C$3:$C$34</c:f>
              <c:numCache>
                <c:formatCode>General</c:formatCode>
                <c:ptCount val="32"/>
                <c:pt idx="0">
                  <c:v>14.5</c:v>
                </c:pt>
                <c:pt idx="2" formatCode="0.0">
                  <c:v>18.850166000000005</c:v>
                </c:pt>
                <c:pt idx="3" formatCode="0.0">
                  <c:v>22.748619249999898</c:v>
                </c:pt>
                <c:pt idx="4" formatCode="0.0">
                  <c:v>22.553269166666691</c:v>
                </c:pt>
                <c:pt idx="5" formatCode="0.0">
                  <c:v>19.807640916666664</c:v>
                </c:pt>
                <c:pt idx="6" formatCode="0.0">
                  <c:v>21.171997666666734</c:v>
                </c:pt>
                <c:pt idx="7" formatCode="0.0">
                  <c:v>24.990650000000002</c:v>
                </c:pt>
                <c:pt idx="9" formatCode="0.0">
                  <c:v>21.801783333333272</c:v>
                </c:pt>
                <c:pt idx="10" formatCode="0.0">
                  <c:v>25.6296</c:v>
                </c:pt>
                <c:pt idx="11" formatCode="0.0">
                  <c:v>23.258222222222173</c:v>
                </c:pt>
                <c:pt idx="12" formatCode="0.0">
                  <c:v>23.589799999999922</c:v>
                </c:pt>
                <c:pt idx="13" formatCode="0.0">
                  <c:v>23.818433333333243</c:v>
                </c:pt>
                <c:pt idx="15" formatCode="0.0">
                  <c:v>25.433704000000002</c:v>
                </c:pt>
                <c:pt idx="16" formatCode="0.0">
                  <c:v>27.426363833333234</c:v>
                </c:pt>
                <c:pt idx="17" formatCode="0.0">
                  <c:v>32.072098166666564</c:v>
                </c:pt>
                <c:pt idx="18" formatCode="0.0">
                  <c:v>29.125716666666669</c:v>
                </c:pt>
                <c:pt idx="19" formatCode="0.0">
                  <c:v>27.630007416666718</c:v>
                </c:pt>
                <c:pt idx="21" formatCode="0.0">
                  <c:v>32.74174208333325</c:v>
                </c:pt>
                <c:pt idx="22" formatCode="0.0">
                  <c:v>33.981803999999997</c:v>
                </c:pt>
                <c:pt idx="23" formatCode="0.0">
                  <c:v>37.478733416666579</c:v>
                </c:pt>
                <c:pt idx="24" formatCode="0.0">
                  <c:v>32.672154583333324</c:v>
                </c:pt>
                <c:pt idx="25" formatCode="0.0">
                  <c:v>35.52900012500001</c:v>
                </c:pt>
                <c:pt idx="27" formatCode="0.0">
                  <c:v>40.58212058333325</c:v>
                </c:pt>
                <c:pt idx="28" formatCode="0.0">
                  <c:v>41.621955750000012</c:v>
                </c:pt>
                <c:pt idx="29" formatCode="0.0">
                  <c:v>41.734782500000001</c:v>
                </c:pt>
                <c:pt idx="30" formatCode="0.0">
                  <c:v>37.746294583333189</c:v>
                </c:pt>
                <c:pt idx="31" formatCode="0.0">
                  <c:v>42.96990916666654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F6A-4139-B768-44825CBCB25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2609792"/>
        <c:axId val="182635136"/>
      </c:barChart>
      <c:catAx>
        <c:axId val="182609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182635136"/>
        <c:crosses val="autoZero"/>
        <c:auto val="1"/>
        <c:lblAlgn val="ctr"/>
        <c:lblOffset val="100"/>
        <c:noMultiLvlLbl val="0"/>
      </c:catAx>
      <c:valAx>
        <c:axId val="182635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182609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184DD-6BE6-42DD-B685-2552AA22E67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8E712-EE14-48A3-9DB1-EF24BE2AD1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20319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6414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06740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38347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68550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49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17662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4827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50973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281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10863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81940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54210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3BF7B-8D80-4A85-8846-597602F647C6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11DC0-9C4F-4E69-9843-0D77FBDDA4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10710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http://www.kruppamag.hu/images/kind_2.jpg">
            <a:extLst>
              <a:ext uri="{FF2B5EF4-FFF2-40B4-BE49-F238E27FC236}">
                <a16:creationId xmlns:a16="http://schemas.microsoft.com/office/drawing/2014/main" id="{DD985620-A572-7F4D-6802-4DEF192B1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205" y="96518"/>
            <a:ext cx="9025483" cy="5276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1" name="Téglalap 6">
            <a:extLst>
              <a:ext uri="{FF2B5EF4-FFF2-40B4-BE49-F238E27FC236}">
                <a16:creationId xmlns:a16="http://schemas.microsoft.com/office/drawing/2014/main" id="{2EE608C7-5750-4926-999D-C7A6DBE091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1723" y="5251938"/>
            <a:ext cx="41194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hu-HU" altLang="hu-HU" sz="2000" dirty="0">
              <a:solidFill>
                <a:srgbClr val="000000"/>
              </a:solidFill>
            </a:endParaRPr>
          </a:p>
        </p:txBody>
      </p:sp>
      <p:sp>
        <p:nvSpPr>
          <p:cNvPr id="8" name="Téglalap 7">
            <a:extLst>
              <a:ext uri="{FF2B5EF4-FFF2-40B4-BE49-F238E27FC236}">
                <a16:creationId xmlns:a16="http://schemas.microsoft.com/office/drawing/2014/main" id="{8C096EA1-FAB2-42B2-B1BD-5AF4ECED5285}"/>
              </a:ext>
            </a:extLst>
          </p:cNvPr>
          <p:cNvSpPr/>
          <p:nvPr/>
        </p:nvSpPr>
        <p:spPr>
          <a:xfrm>
            <a:off x="1234831" y="4249225"/>
            <a:ext cx="96363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hu-HU" sz="3600" u="sng" dirty="0">
                <a:solidFill>
                  <a:prstClr val="black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alibri"/>
              </a:rPr>
              <a:t>Kruppa József </a:t>
            </a:r>
            <a:r>
              <a:rPr lang="hu-HU" sz="3600" dirty="0">
                <a:solidFill>
                  <a:prstClr val="black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alibri"/>
              </a:rPr>
              <a:t>– Pauk János </a:t>
            </a:r>
          </a:p>
        </p:txBody>
      </p:sp>
      <p:pic>
        <p:nvPicPr>
          <p:cNvPr id="4103" name="Picture 5">
            <a:extLst>
              <a:ext uri="{FF2B5EF4-FFF2-40B4-BE49-F238E27FC236}">
                <a16:creationId xmlns:a16="http://schemas.microsoft.com/office/drawing/2014/main" id="{F4E54FA9-62E8-4C35-9C70-F1465310B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0789" y="5372551"/>
            <a:ext cx="2372411" cy="114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86206509-AFCD-8437-3A9C-B7AB86EC79D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0475" y="5315912"/>
            <a:ext cx="1345196" cy="1272461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52D63143-B69D-4D72-3089-03F14BA94880}"/>
              </a:ext>
            </a:extLst>
          </p:cNvPr>
          <p:cNvSpPr txBox="1"/>
          <p:nvPr/>
        </p:nvSpPr>
        <p:spPr>
          <a:xfrm>
            <a:off x="1433205" y="96518"/>
            <a:ext cx="90254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dirty="0">
                <a:solidFill>
                  <a:srgbClr val="F90107"/>
                </a:solidFill>
              </a:rPr>
              <a:t>A MAGYAR NÖVÉNYNEMESÍTÉS KIHÍVÁSAI ÉS A KLÍMAVÁLTOZÁS</a:t>
            </a:r>
          </a:p>
          <a:p>
            <a:pPr algn="ctr"/>
            <a:endParaRPr lang="hu-HU" sz="4000" dirty="0">
              <a:solidFill>
                <a:srgbClr val="F90107"/>
              </a:solidFill>
            </a:endParaRPr>
          </a:p>
          <a:p>
            <a:pPr algn="ctr"/>
            <a:r>
              <a:rPr lang="hu-HU" sz="4800" b="1" dirty="0">
                <a:solidFill>
                  <a:srgbClr val="F90107"/>
                </a:solidFill>
              </a:rPr>
              <a:t>A  legnagyobb kihívás: </a:t>
            </a:r>
          </a:p>
          <a:p>
            <a:pPr algn="ctr"/>
            <a:r>
              <a:rPr lang="hu-HU" sz="4800" b="1" dirty="0">
                <a:solidFill>
                  <a:srgbClr val="F90107"/>
                </a:solidFill>
              </a:rPr>
              <a:t>MEGMARADNI!</a:t>
            </a:r>
          </a:p>
        </p:txBody>
      </p:sp>
      <p:sp>
        <p:nvSpPr>
          <p:cNvPr id="3" name="Téglalap 2"/>
          <p:cNvSpPr/>
          <p:nvPr/>
        </p:nvSpPr>
        <p:spPr>
          <a:xfrm>
            <a:off x="2855674" y="5470119"/>
            <a:ext cx="62883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hu-HU" altLang="hu-HU" sz="2000" b="1" dirty="0">
                <a:solidFill>
                  <a:srgbClr val="000000"/>
                </a:solidFill>
              </a:rPr>
              <a:t>Dr. Kováts Zoltán emléknap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hu-HU" altLang="hu-HU" sz="2000" b="1" dirty="0">
                <a:solidFill>
                  <a:srgbClr val="000000"/>
                </a:solidFill>
              </a:rPr>
              <a:t>És MNE konferencia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hu-HU" altLang="hu-HU" sz="1600" dirty="0">
                <a:solidFill>
                  <a:srgbClr val="000000"/>
                </a:solidFill>
              </a:rPr>
              <a:t>Csemő, Marosi Faiskola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hu-HU" altLang="hu-HU" sz="1400" dirty="0">
                <a:solidFill>
                  <a:srgbClr val="000000"/>
                </a:solidFill>
              </a:rPr>
              <a:t>2025. 08. 29.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ím 1">
            <a:extLst>
              <a:ext uri="{FF2B5EF4-FFF2-40B4-BE49-F238E27FC236}">
                <a16:creationId xmlns:a16="http://schemas.microsoft.com/office/drawing/2014/main" id="{5CEB37AE-E307-CE02-CF75-1D943F308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461" y="145778"/>
            <a:ext cx="10058400" cy="981075"/>
          </a:xfrm>
        </p:spPr>
        <p:txBody>
          <a:bodyPr/>
          <a:lstStyle/>
          <a:p>
            <a:pPr eaLnBrk="1" hangingPunct="1"/>
            <a:r>
              <a:rPr lang="hu-HU" altLang="hu-HU" sz="3200" b="1" dirty="0">
                <a:solidFill>
                  <a:schemeClr val="accent6">
                    <a:lumMod val="50000"/>
                  </a:schemeClr>
                </a:solidFill>
              </a:rPr>
              <a:t>Fleischmann - díjas magyar növénynemesítők (1968-2025)</a:t>
            </a:r>
          </a:p>
        </p:txBody>
      </p:sp>
      <p:sp>
        <p:nvSpPr>
          <p:cNvPr id="23555" name="Tartalom helye 2">
            <a:extLst>
              <a:ext uri="{FF2B5EF4-FFF2-40B4-BE49-F238E27FC236}">
                <a16:creationId xmlns:a16="http://schemas.microsoft.com/office/drawing/2014/main" id="{51612DD8-02C6-9AC1-6EEE-E491809D9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461" y="1312384"/>
            <a:ext cx="10058400" cy="5876925"/>
          </a:xfrm>
        </p:spPr>
        <p:txBody>
          <a:bodyPr/>
          <a:lstStyle/>
          <a:p>
            <a:pPr marL="0" indent="0">
              <a:buNone/>
              <a:defRPr/>
            </a:pPr>
            <a:endParaRPr lang="hu-HU" altLang="hu-HU" sz="2000" u="sng" dirty="0"/>
          </a:p>
          <a:p>
            <a:pPr eaLnBrk="1" hangingPunct="1">
              <a:defRPr/>
            </a:pPr>
            <a:r>
              <a:rPr lang="hu-HU" altLang="hu-HU" b="1" dirty="0"/>
              <a:t>Az elmúlt 57 évben 117 fő növénynemesítő kapott kiváló eredményei elismeréséül Fleischmann Rudolf emlékplakettet, vagy díjat</a:t>
            </a:r>
          </a:p>
          <a:p>
            <a:pPr eaLnBrk="1" hangingPunct="1">
              <a:defRPr/>
            </a:pPr>
            <a:r>
              <a:rPr lang="hu-HU" altLang="hu-HU" dirty="0"/>
              <a:t>1968 – 1977 között 31 növénynemesítő kapott Fleischmann Rudolf emlékplakettet a kiváló növénynemesítői teljesítménye elismeréseként</a:t>
            </a:r>
          </a:p>
          <a:p>
            <a:pPr eaLnBrk="1" hangingPunct="1">
              <a:defRPr/>
            </a:pPr>
            <a:r>
              <a:rPr lang="hu-HU" altLang="hu-HU" dirty="0"/>
              <a:t>1992-től napjainkig 86 növénynemesítő kapott Fleischmann Rudolf díjat a hazai növénymentesítés terén kiemelkedő értékű gyakorlati és elméleti munkája elismeréseként (52 szántóföldi, 34 kertészeti nemesítő).</a:t>
            </a:r>
          </a:p>
        </p:txBody>
      </p:sp>
    </p:spTree>
    <p:extLst>
      <p:ext uri="{BB962C8B-B14F-4D97-AF65-F5344CB8AC3E}">
        <p14:creationId xmlns:p14="http://schemas.microsoft.com/office/powerpoint/2010/main" val="4196045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3F9436EC-1428-0794-7F22-ABC24B3985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5416" y="1"/>
            <a:ext cx="5025293" cy="6881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Tartalom helye 3">
            <a:extLst>
              <a:ext uri="{FF2B5EF4-FFF2-40B4-BE49-F238E27FC236}">
                <a16:creationId xmlns:a16="http://schemas.microsoft.com/office/drawing/2014/main" id="{ADA4E9B8-B0B3-7D41-9525-7A39C2BA8A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847" y="62523"/>
            <a:ext cx="4220308" cy="6748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6530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>
          <a:xfrm>
            <a:off x="476211" y="285728"/>
            <a:ext cx="11425269" cy="93439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u-HU" altLang="hu-HU" sz="2800" b="1" dirty="0">
                <a:solidFill>
                  <a:srgbClr val="FF0000"/>
                </a:solidFill>
              </a:rPr>
              <a:t>KLÍMAVÁLTOZÁS I.</a:t>
            </a:r>
            <a:br>
              <a:rPr lang="hu-HU" altLang="hu-HU" sz="1800" b="1" dirty="0"/>
            </a:br>
            <a:r>
              <a:rPr lang="hu-HU" altLang="hu-HU" sz="1300" dirty="0"/>
              <a:t>(Nemzeti </a:t>
            </a:r>
            <a:r>
              <a:rPr lang="hu-HU" altLang="hu-HU" sz="1300" dirty="0" err="1"/>
              <a:t>Éghajlatváltozási</a:t>
            </a:r>
            <a:r>
              <a:rPr lang="hu-HU" altLang="hu-HU" sz="1300" dirty="0"/>
              <a:t> Stratégia 2014-2025, kitekintéssel 2050-re. ELTE )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202" y="2780928"/>
            <a:ext cx="1088120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2523260" y="1761786"/>
            <a:ext cx="6889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2000" b="1" dirty="0"/>
              <a:t>A hőmérsékleti szélsőségek várható alakulása Magyarországon </a:t>
            </a:r>
            <a:br>
              <a:rPr lang="hu-HU" dirty="0"/>
            </a:br>
            <a:r>
              <a:rPr lang="hu-HU" sz="1200" dirty="0"/>
              <a:t>(ELTE, Meteorológiai Tanszék, 2013. szeptember NÉS)</a:t>
            </a:r>
          </a:p>
        </p:txBody>
      </p:sp>
      <p:sp>
        <p:nvSpPr>
          <p:cNvPr id="3" name="Téglalap 2"/>
          <p:cNvSpPr/>
          <p:nvPr/>
        </p:nvSpPr>
        <p:spPr>
          <a:xfrm>
            <a:off x="719405" y="4149080"/>
            <a:ext cx="10465163" cy="288000"/>
          </a:xfrm>
          <a:prstGeom prst="rect">
            <a:avLst/>
          </a:prstGeom>
          <a:solidFill>
            <a:srgbClr val="FFFF00">
              <a:alpha val="9000"/>
            </a:srgbClr>
          </a:solidFill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" name="Szövegdoboz 3"/>
          <p:cNvSpPr txBox="1"/>
          <p:nvPr/>
        </p:nvSpPr>
        <p:spPr>
          <a:xfrm>
            <a:off x="666712" y="5445226"/>
            <a:ext cx="10477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>
                <a:solidFill>
                  <a:srgbClr val="FF0000"/>
                </a:solidFill>
              </a:rPr>
              <a:t>A felmelegedés miatt nagyobb mértékű az </a:t>
            </a:r>
            <a:r>
              <a:rPr lang="hu-HU" b="1" dirty="0" err="1">
                <a:solidFill>
                  <a:srgbClr val="FF0000"/>
                </a:solidFill>
              </a:rPr>
              <a:t>evapotranszspriráció</a:t>
            </a:r>
            <a:r>
              <a:rPr lang="hu-HU" b="1" dirty="0">
                <a:solidFill>
                  <a:srgbClr val="FF0000"/>
                </a:solidFill>
              </a:rPr>
              <a:t>, amely  a nyári félévben növeli a vízhiányt és kockázatosabbá teszi a nagy vízigényű növényfajok öntözés nélküli termesztését!</a:t>
            </a:r>
          </a:p>
        </p:txBody>
      </p:sp>
    </p:spTree>
    <p:extLst>
      <p:ext uri="{BB962C8B-B14F-4D97-AF65-F5344CB8AC3E}">
        <p14:creationId xmlns:p14="http://schemas.microsoft.com/office/powerpoint/2010/main" val="4231801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285712" y="6210890"/>
            <a:ext cx="56197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1100" dirty="0"/>
              <a:t>(ELTE, Meteorológiai Intézet, 2013. szeptember NÉS)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381" y="1340773"/>
            <a:ext cx="4909048" cy="466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5333996" y="1500174"/>
            <a:ext cx="6762797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>
                <a:solidFill>
                  <a:srgbClr val="00B0F0"/>
                </a:solidFill>
              </a:rPr>
              <a:t>Csapadékellátottság</a:t>
            </a:r>
            <a:r>
              <a:rPr lang="hu-HU" sz="2000" b="1" dirty="0"/>
              <a:t> és eloszlás. </a:t>
            </a:r>
            <a:r>
              <a:rPr lang="hu-HU" b="1" dirty="0"/>
              <a:t>A száraz periódusok (&lt;1 mm) maximális hosszának várható változása  az 1961-1990. időszakhoz képest</a:t>
            </a:r>
            <a:endParaRPr lang="hu-HU" dirty="0"/>
          </a:p>
          <a:p>
            <a:r>
              <a:rPr lang="hu-HU" b="1" dirty="0"/>
              <a:t>TÉLEN: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u-HU" dirty="0">
                <a:solidFill>
                  <a:srgbClr val="00B0F0"/>
                </a:solidFill>
              </a:rPr>
              <a:t>+15-20% csapadék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u-HU" dirty="0"/>
              <a:t>az egymást követő száraz napok száma a század végére 10-15%-kal csökkenhet.</a:t>
            </a:r>
            <a:endParaRPr lang="hu-HU" b="1" dirty="0"/>
          </a:p>
          <a:p>
            <a:r>
              <a:rPr lang="hu-HU" b="1" dirty="0"/>
              <a:t>NYÁRON: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u-HU" dirty="0">
                <a:solidFill>
                  <a:srgbClr val="00B0F0"/>
                </a:solidFill>
              </a:rPr>
              <a:t>-10-30% csapadék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u-HU" dirty="0"/>
              <a:t>az egymást követő száraz napok száma a század végére 15-25%-kal növekedhet a Dunától keletre.</a:t>
            </a:r>
            <a:endParaRPr lang="hu-HU" dirty="0">
              <a:solidFill>
                <a:srgbClr val="FF0000"/>
              </a:solidFill>
            </a:endParaRPr>
          </a:p>
          <a:p>
            <a:pPr marL="742950" lvl="1" indent="-285750"/>
            <a:r>
              <a:rPr lang="hu-HU" b="1" dirty="0">
                <a:solidFill>
                  <a:srgbClr val="FF0000"/>
                </a:solidFill>
              </a:rPr>
              <a:t>A tenyészidőszak kevesebb csapadéka és a száraz időszakok hosszának növekedése – a hőmérséklet emelkedéssel együtt – még  tovább fokozza a vízhiányt, ami öntözetlen körülmények között ellehetetleníti a nagy vízigényű tömegtakarmány növények pl. a silókukorica termesztését!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92200" y="214290"/>
            <a:ext cx="11425269" cy="10715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hu-HU" altLang="hu-HU" sz="2400" b="1" dirty="0">
                <a:solidFill>
                  <a:srgbClr val="FF0000"/>
                </a:solidFill>
              </a:rPr>
              <a:t>KLÍMAVÁLTOZÁS II. </a:t>
            </a:r>
            <a:br>
              <a:rPr lang="hu-HU" altLang="hu-HU" sz="1800" b="1" dirty="0"/>
            </a:br>
            <a:r>
              <a:rPr lang="hu-HU" altLang="hu-HU" sz="1200" dirty="0"/>
              <a:t>(Nemzeti </a:t>
            </a:r>
            <a:r>
              <a:rPr lang="hu-HU" altLang="hu-HU" sz="1200" dirty="0" err="1"/>
              <a:t>Éghajlatváltozási</a:t>
            </a:r>
            <a:r>
              <a:rPr lang="hu-HU" altLang="hu-HU" sz="1200" dirty="0"/>
              <a:t> Stratégia 2014-2025, kitekintéssel 2050-re. ELTE)  Forrás: Dr. Orosz Szilvia ÁT Kft.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hu-HU" altLang="hu-HU" sz="1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hu-HU" altLang="hu-HU" sz="1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hu-HU" altLang="hu-HU" sz="1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hu-HU" altLang="hu-HU" sz="1400" dirty="0"/>
          </a:p>
        </p:txBody>
      </p:sp>
    </p:spTree>
    <p:extLst>
      <p:ext uri="{BB962C8B-B14F-4D97-AF65-F5344CB8AC3E}">
        <p14:creationId xmlns:p14="http://schemas.microsoft.com/office/powerpoint/2010/main" val="3956197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29847" y="164123"/>
            <a:ext cx="11152554" cy="1523999"/>
          </a:xfrm>
        </p:spPr>
        <p:txBody>
          <a:bodyPr>
            <a:normAutofit/>
          </a:bodyPr>
          <a:lstStyle/>
          <a:p>
            <a:r>
              <a:rPr lang="hu-HU" sz="3200" dirty="0">
                <a:solidFill>
                  <a:srgbClr val="FF0000"/>
                </a:solidFill>
              </a:rPr>
              <a:t>A Magyar  növénynemesítésben állandó fontos nemesítési cél a szárazságtűrőbb fajták előállítása, de ez </a:t>
            </a:r>
            <a:r>
              <a:rPr lang="hu-HU" sz="3200" dirty="0" err="1">
                <a:solidFill>
                  <a:srgbClr val="FF0000"/>
                </a:solidFill>
              </a:rPr>
              <a:t>önnmagában</a:t>
            </a:r>
            <a:r>
              <a:rPr lang="hu-HU" sz="3200" dirty="0">
                <a:solidFill>
                  <a:srgbClr val="FF0000"/>
                </a:solidFill>
              </a:rPr>
              <a:t> nem elég a klímaváltozáshoz történő alkalmazkodáshoz! Vetésszerkezet!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1891322"/>
            <a:ext cx="11906291" cy="4966677"/>
          </a:xfrm>
        </p:spPr>
        <p:txBody>
          <a:bodyPr>
            <a:normAutofit/>
          </a:bodyPr>
          <a:lstStyle/>
          <a:p>
            <a:pPr algn="just"/>
            <a:r>
              <a:rPr lang="hu-HU" dirty="0"/>
              <a:t>A klímaváltozás következtében várható kevesebb csapadék, a száraz időszakok hosszának növekedése és a hőmérséklet emelkedése miatt a tenyészidőszakban még tovább fokozódik a vízhiány, ezért tömegtakarmány termesztésünket is új alapokra kell helyezni. A kis vízigényű, szárazságtűrő és főként a téli csapadékot nagymértékben hasznosító (nyári aszályt elkerülő) növények termesztését kell előtérbe helyezni!</a:t>
            </a:r>
          </a:p>
          <a:p>
            <a:pPr algn="just"/>
            <a:r>
              <a:rPr lang="hu-HU" dirty="0"/>
              <a:t>A vízgazdálkodás és öntözés </a:t>
            </a:r>
            <a:r>
              <a:rPr lang="hu-HU" dirty="0" err="1"/>
              <a:t>nagyívű</a:t>
            </a:r>
            <a:r>
              <a:rPr lang="hu-HU" dirty="0"/>
              <a:t> fejlesztését el kell végre kezdeni!</a:t>
            </a:r>
          </a:p>
          <a:p>
            <a:pPr algn="just"/>
            <a:r>
              <a:rPr lang="hu-HU" dirty="0"/>
              <a:t>Kutatásaink célja a fajtáinkra alapozott kísérletekkel, új fajtákkal, információkkal, technológiával segíteni a hazai tömegtakarmány termesztést. </a:t>
            </a:r>
          </a:p>
        </p:txBody>
      </p:sp>
    </p:spTree>
    <p:extLst>
      <p:ext uri="{BB962C8B-B14F-4D97-AF65-F5344CB8AC3E}">
        <p14:creationId xmlns:p14="http://schemas.microsoft.com/office/powerpoint/2010/main" val="2676193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5493525"/>
              </p:ext>
            </p:extLst>
          </p:nvPr>
        </p:nvGraphicFramePr>
        <p:xfrm>
          <a:off x="422564" y="240150"/>
          <a:ext cx="10901219" cy="6483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2921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1590737"/>
              </p:ext>
            </p:extLst>
          </p:nvPr>
        </p:nvGraphicFramePr>
        <p:xfrm>
          <a:off x="1085849" y="332512"/>
          <a:ext cx="10145568" cy="6197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49593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111618" name="Picture 2" descr="C:\Users\Kruppmag\Documents\Rozs szép kaszálható foto Iván F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5529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14422"/>
          </a:xfrm>
        </p:spPr>
        <p:txBody>
          <a:bodyPr>
            <a:normAutofit/>
          </a:bodyPr>
          <a:lstStyle/>
          <a:p>
            <a:pPr algn="ctr"/>
            <a:r>
              <a:rPr lang="hu-HU" sz="3000" b="1" dirty="0"/>
              <a:t>Alkalmazkodás a klímaváltozáshoz a tömegtakarmány termesztésben – mi lehet a megoldás?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0460" y="1071546"/>
            <a:ext cx="11811083" cy="5572164"/>
          </a:xfrm>
        </p:spPr>
        <p:txBody>
          <a:bodyPr>
            <a:normAutofit/>
          </a:bodyPr>
          <a:lstStyle/>
          <a:p>
            <a:pPr algn="just"/>
            <a:r>
              <a:rPr lang="hu-HU" b="1" dirty="0">
                <a:solidFill>
                  <a:srgbClr val="00B050"/>
                </a:solidFill>
              </a:rPr>
              <a:t>Lehetőségek: Tömegtakarmány termesztésünket nagyobb biztonsággal </a:t>
            </a:r>
            <a:r>
              <a:rPr lang="hu-HU" dirty="0">
                <a:solidFill>
                  <a:srgbClr val="00B050"/>
                </a:solidFill>
              </a:rPr>
              <a:t>(és kisebb költséggel!) </a:t>
            </a:r>
            <a:r>
              <a:rPr lang="hu-HU" b="1" dirty="0">
                <a:solidFill>
                  <a:srgbClr val="00B050"/>
                </a:solidFill>
              </a:rPr>
              <a:t>alapozhatjuk a téli csapadékkal áprilisban már nagy zöldtömeget produkáló </a:t>
            </a:r>
            <a:r>
              <a:rPr lang="hu-HU" b="1" i="1" dirty="0">
                <a:solidFill>
                  <a:srgbClr val="00B050"/>
                </a:solidFill>
              </a:rPr>
              <a:t>rozsra és </a:t>
            </a:r>
            <a:r>
              <a:rPr lang="hu-HU" b="1" i="1" dirty="0" err="1">
                <a:solidFill>
                  <a:srgbClr val="00B050"/>
                </a:solidFill>
              </a:rPr>
              <a:t>tritikáléra</a:t>
            </a:r>
            <a:r>
              <a:rPr lang="hu-HU" b="1" i="1" dirty="0">
                <a:solidFill>
                  <a:srgbClr val="00B050"/>
                </a:solidFill>
              </a:rPr>
              <a:t>. </a:t>
            </a:r>
            <a:r>
              <a:rPr lang="hu-HU" dirty="0"/>
              <a:t>Ezek kis vízigényű – a silókukoricánál és a többi gabonafélénél is igénytelenebb - növényfajok (fajták) a rendelkezésre álló (sőt várhatóan növekvő!) téli félév csapadékával (+kevés tápanyaggal) környezetbarát technológiával és </a:t>
            </a:r>
            <a:r>
              <a:rPr lang="hu-HU" b="1" dirty="0"/>
              <a:t>biztonságosan</a:t>
            </a:r>
            <a:r>
              <a:rPr lang="hu-HU" dirty="0"/>
              <a:t> termeszthetők. További előny: nem igényelnek + földterületet! A betakarítás (kaszálás) után (áprilisban) még vetni lehet (siló)cirkot, napraforgót, kölest, (siló)kukoricát (öntözve), szóját (öntözve), stb. A </a:t>
            </a:r>
            <a:r>
              <a:rPr lang="hu-HU" i="1" dirty="0"/>
              <a:t>lucerna </a:t>
            </a:r>
            <a:r>
              <a:rPr lang="hu-HU" dirty="0"/>
              <a:t>1. növedéke továbbra is kiváló szilázs lesz. Jelentősége lehet még az olyan igénytelen, jó szárazságtűrő fajoknak is, mint pl. </a:t>
            </a:r>
            <a:r>
              <a:rPr lang="hu-HU" i="1" dirty="0"/>
              <a:t>Ő. Bükköny (Szöszös és Pannon), Szarvaskerep, Évelő rozs!</a:t>
            </a:r>
          </a:p>
          <a:p>
            <a:pPr algn="just"/>
            <a:r>
              <a:rPr lang="hu-HU" b="1" dirty="0">
                <a:solidFill>
                  <a:srgbClr val="FF0000"/>
                </a:solidFill>
              </a:rPr>
              <a:t>Kockázat: </a:t>
            </a:r>
            <a:r>
              <a:rPr lang="hu-HU" b="1" dirty="0">
                <a:solidFill>
                  <a:srgbClr val="00B050"/>
                </a:solidFill>
              </a:rPr>
              <a:t>a rozs - és </a:t>
            </a:r>
            <a:r>
              <a:rPr lang="hu-HU" b="1" dirty="0" err="1">
                <a:solidFill>
                  <a:srgbClr val="00B050"/>
                </a:solidFill>
              </a:rPr>
              <a:t>tritikálénál</a:t>
            </a:r>
            <a:r>
              <a:rPr lang="hu-HU" b="1" dirty="0">
                <a:solidFill>
                  <a:srgbClr val="00B050"/>
                </a:solidFill>
              </a:rPr>
              <a:t> nincs kockázat, </a:t>
            </a:r>
            <a:r>
              <a:rPr lang="hu-HU" b="1" dirty="0">
                <a:solidFill>
                  <a:srgbClr val="FF0000"/>
                </a:solidFill>
              </a:rPr>
              <a:t>de </a:t>
            </a:r>
            <a:r>
              <a:rPr lang="hu-HU" dirty="0">
                <a:solidFill>
                  <a:srgbClr val="FF0000"/>
                </a:solidFill>
              </a:rPr>
              <a:t>pl. </a:t>
            </a:r>
            <a:r>
              <a:rPr lang="hu-HU" i="1" dirty="0">
                <a:solidFill>
                  <a:srgbClr val="FF0000"/>
                </a:solidFill>
              </a:rPr>
              <a:t>a silókukorica és  a lucerna 2.- 4. növedékének termesztése öntözés nélkül egyre kockázatosabb!</a:t>
            </a:r>
          </a:p>
          <a:p>
            <a:pPr algn="just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14354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http://www.kruppamag.hu/images/kind_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2161351" cy="535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églalap 6"/>
          <p:cNvSpPr/>
          <p:nvPr/>
        </p:nvSpPr>
        <p:spPr>
          <a:xfrm>
            <a:off x="-1" y="5357831"/>
            <a:ext cx="76321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800" b="1" dirty="0"/>
              <a:t>Alkalmazkodó tömegtakarmány termesztés: lehetőségek és kockázatok</a:t>
            </a:r>
          </a:p>
        </p:txBody>
      </p:sp>
      <p:sp>
        <p:nvSpPr>
          <p:cNvPr id="8" name="Téglalap 7"/>
          <p:cNvSpPr/>
          <p:nvPr/>
        </p:nvSpPr>
        <p:spPr>
          <a:xfrm>
            <a:off x="239352" y="0"/>
            <a:ext cx="11713301" cy="50167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hu-HU" sz="3200" b="1" dirty="0">
                <a:solidFill>
                  <a:prstClr val="black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</a:t>
            </a:r>
          </a:p>
          <a:p>
            <a:pPr algn="ctr"/>
            <a:r>
              <a:rPr lang="hu-HU" sz="4400" b="1" dirty="0">
                <a:solidFill>
                  <a:srgbClr val="00B0F0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Következtetés, javaslat:</a:t>
            </a:r>
          </a:p>
          <a:p>
            <a:pPr algn="ctr"/>
            <a:endParaRPr lang="hu-HU" sz="1600" b="1" dirty="0">
              <a:solidFill>
                <a:srgbClr val="92D050"/>
              </a:solidFill>
              <a:effectLst>
                <a:glow rad="101600">
                  <a:srgbClr val="C0504D">
                    <a:satMod val="175000"/>
                    <a:alpha val="40000"/>
                  </a:srgb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  <a:p>
            <a:pPr algn="ctr"/>
            <a:r>
              <a:rPr lang="hu-HU" sz="4000" b="1" dirty="0">
                <a:solidFill>
                  <a:srgbClr val="00B050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Lehetőség:  </a:t>
            </a:r>
            <a:r>
              <a:rPr lang="hu-HU" sz="4000" b="1" dirty="0">
                <a:solidFill>
                  <a:prstClr val="black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a rozs és </a:t>
            </a:r>
            <a:r>
              <a:rPr lang="hu-HU" sz="4000" b="1" dirty="0" err="1">
                <a:solidFill>
                  <a:prstClr val="black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tritikálé</a:t>
            </a:r>
            <a:r>
              <a:rPr lang="hu-HU" sz="4000" b="1" dirty="0">
                <a:solidFill>
                  <a:prstClr val="black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tömegtakarmány termesztése</a:t>
            </a:r>
          </a:p>
          <a:p>
            <a:pPr algn="ctr"/>
            <a:r>
              <a:rPr lang="hu-HU" sz="2800" b="1" dirty="0">
                <a:solidFill>
                  <a:prstClr val="black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Rozs szilázs - a logikus döntés,</a:t>
            </a:r>
          </a:p>
          <a:p>
            <a:pPr algn="ctr"/>
            <a:r>
              <a:rPr lang="hu-HU" sz="2800" b="1" dirty="0" err="1">
                <a:solidFill>
                  <a:prstClr val="black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Tritikálé</a:t>
            </a:r>
            <a:r>
              <a:rPr lang="hu-HU" sz="2800" b="1" dirty="0">
                <a:solidFill>
                  <a:prstClr val="black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szilázs - az új nagy lehetőség!</a:t>
            </a:r>
          </a:p>
          <a:p>
            <a:pPr algn="ctr"/>
            <a:r>
              <a:rPr lang="hu-HU" sz="3600" b="1" dirty="0">
                <a:solidFill>
                  <a:srgbClr val="FF0000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Kockázat: a silókukorica – javaslat: silócirok! </a:t>
            </a:r>
            <a:r>
              <a:rPr lang="hu-HU" sz="2800" b="1" dirty="0">
                <a:solidFill>
                  <a:prstClr val="black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Lucerna:  marad a pillangós tömegtakarmányok ‘királya’,</a:t>
            </a:r>
          </a:p>
          <a:p>
            <a:pPr algn="ctr"/>
            <a:r>
              <a:rPr lang="hu-HU" sz="2800" b="1" dirty="0">
                <a:solidFill>
                  <a:prstClr val="black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de a 2.- 4. növedéket egyre érdemesebb öntözni!</a:t>
            </a:r>
            <a:endParaRPr lang="hu-HU" sz="4000" b="1" dirty="0">
              <a:solidFill>
                <a:prstClr val="black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5076" y="5298832"/>
            <a:ext cx="3516923" cy="1414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8054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ím 1"/>
          <p:cNvSpPr>
            <a:spLocks noGrp="1"/>
          </p:cNvSpPr>
          <p:nvPr>
            <p:ph type="title"/>
          </p:nvPr>
        </p:nvSpPr>
        <p:spPr>
          <a:xfrm>
            <a:off x="838202" y="78158"/>
            <a:ext cx="10259647" cy="906583"/>
          </a:xfrm>
        </p:spPr>
        <p:txBody>
          <a:bodyPr>
            <a:normAutofit/>
          </a:bodyPr>
          <a:lstStyle/>
          <a:p>
            <a:pPr algn="ctr"/>
            <a:r>
              <a:rPr lang="hu-HU" altLang="hu-HU" sz="3600" dirty="0"/>
              <a:t>Dr. Kováts Zoltán (1924-2010)</a:t>
            </a:r>
          </a:p>
        </p:txBody>
      </p:sp>
      <p:pic>
        <p:nvPicPr>
          <p:cNvPr id="6147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15221" y="804986"/>
            <a:ext cx="5482167" cy="6029204"/>
          </a:xfrm>
        </p:spPr>
      </p:pic>
    </p:spTree>
    <p:extLst>
      <p:ext uri="{BB962C8B-B14F-4D97-AF65-F5344CB8AC3E}">
        <p14:creationId xmlns:p14="http://schemas.microsoft.com/office/powerpoint/2010/main" val="28976376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>
            <a:extLst>
              <a:ext uri="{FF2B5EF4-FFF2-40B4-BE49-F238E27FC236}">
                <a16:creationId xmlns:a16="http://schemas.microsoft.com/office/drawing/2014/main" id="{408176DC-2D35-70E0-FE47-E99AAF1CDAF2}"/>
              </a:ext>
            </a:extLst>
          </p:cNvPr>
          <p:cNvSpPr txBox="1"/>
          <p:nvPr/>
        </p:nvSpPr>
        <p:spPr>
          <a:xfrm>
            <a:off x="6002218" y="161609"/>
            <a:ext cx="5908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400" dirty="0"/>
              <a:t>Köszönjük a figyelmet!</a:t>
            </a:r>
          </a:p>
        </p:txBody>
      </p:sp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164122" y="0"/>
            <a:ext cx="5736493" cy="675249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u-HU" b="1" i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hu-HU" b="1" i="1" dirty="0">
                <a:solidFill>
                  <a:schemeClr val="accent1">
                    <a:lumMod val="75000"/>
                  </a:schemeClr>
                </a:solidFill>
              </a:rPr>
              <a:t>A magyar tulajdonban (állami és magán) lévő növénynemesítés (fajta és vetőmag) és az erre épülő élelmiszer előállítás (élelmezésbiztonság!) növeli az innovációnkat, gazdagítja és szuverénné teszi Magyarországot. </a:t>
            </a:r>
            <a:br>
              <a:rPr lang="hu-H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hu-HU" b="1" i="1" dirty="0">
                <a:solidFill>
                  <a:schemeClr val="accent1">
                    <a:lumMod val="75000"/>
                  </a:schemeClr>
                </a:solidFill>
              </a:rPr>
              <a:t>Farkas Bertalan vadászpilóta, kutató űrhajós, dandártábornok, tiszteletbeli professzor  is elkötelezett híve és támogatója a magyar növénynemesítésnek és az igazi magyar vetőmagnak, mint magyar értéknek és érdeknek.</a:t>
            </a:r>
            <a:endParaRPr lang="hu-HU" dirty="0"/>
          </a:p>
        </p:txBody>
      </p:sp>
      <p:pic>
        <p:nvPicPr>
          <p:cNvPr id="7" name="Kép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553" y="0"/>
            <a:ext cx="592406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312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AB2FC3F9-D1B0-4E99-9727-7D7AA0801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graphicFrame>
        <p:nvGraphicFramePr>
          <p:cNvPr id="4" name="Objektum 3">
            <a:extLst>
              <a:ext uri="{FF2B5EF4-FFF2-40B4-BE49-F238E27FC236}">
                <a16:creationId xmlns:a16="http://schemas.microsoft.com/office/drawing/2014/main" id="{4C6F5AC4-F25F-4942-8EFD-7CD326C31B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556788"/>
              </p:ext>
            </p:extLst>
          </p:nvPr>
        </p:nvGraphicFramePr>
        <p:xfrm>
          <a:off x="173040" y="312738"/>
          <a:ext cx="11845925" cy="623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PhotoImpact" r:id="rId3" imgW="11846482" imgH="6232588" progId="PI3.Image">
                  <p:embed/>
                </p:oleObj>
              </mc:Choice>
              <mc:Fallback>
                <p:oleObj name="PhotoImpact" r:id="rId3" imgW="11846482" imgH="6232588" progId="PI3.Im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040" y="312738"/>
                        <a:ext cx="11845925" cy="623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7874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-109659" y="-78652"/>
            <a:ext cx="123016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dirty="0"/>
              <a:t>200</a:t>
            </a:r>
            <a:r>
              <a:rPr lang="hu-HU" sz="6000" dirty="0">
                <a:solidFill>
                  <a:srgbClr val="00B050"/>
                </a:solidFill>
              </a:rPr>
              <a:t> </a:t>
            </a:r>
            <a:r>
              <a:rPr lang="hu-HU" sz="4000" dirty="0"/>
              <a:t>éves írott nemesítési kutatások </a:t>
            </a:r>
            <a:r>
              <a:rPr lang="hu-HU" sz="3200" dirty="0"/>
              <a:t>és EREDMÉNYEK</a:t>
            </a:r>
            <a:endParaRPr lang="hu-HU" dirty="0"/>
          </a:p>
        </p:txBody>
      </p:sp>
      <p:sp>
        <p:nvSpPr>
          <p:cNvPr id="6" name="Szövegdoboz 5"/>
          <p:cNvSpPr txBox="1"/>
          <p:nvPr/>
        </p:nvSpPr>
        <p:spPr>
          <a:xfrm rot="337460">
            <a:off x="6096003" y="4916133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>
                <a:latin typeface="Algerian" panose="04020705040A02060702" pitchFamily="82" charset="0"/>
              </a:rPr>
              <a:t>1875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C2BFB07E-85A8-5453-FFF5-D4E7E493A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687" y="846335"/>
            <a:ext cx="9144000" cy="589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127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13A0FBF2-F4F7-8CD2-C4DC-04200E35C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07" y="0"/>
            <a:ext cx="99917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93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81200" y="7141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800" b="1" dirty="0">
                <a:solidFill>
                  <a:schemeClr val="accent6">
                    <a:lumMod val="75000"/>
                  </a:schemeClr>
                </a:solidFill>
              </a:rPr>
              <a:t>Növénynemesítés Magyarországon</a:t>
            </a:r>
            <a:br>
              <a:rPr lang="hu-HU" dirty="0"/>
            </a:br>
            <a:r>
              <a:rPr lang="hu-HU" sz="2700" dirty="0"/>
              <a:t>(125 év vázlatos áttekintése)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00960091"/>
              </p:ext>
            </p:extLst>
          </p:nvPr>
        </p:nvGraphicFramePr>
        <p:xfrm>
          <a:off x="65467" y="1643050"/>
          <a:ext cx="3000364" cy="52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791181735"/>
              </p:ext>
            </p:extLst>
          </p:nvPr>
        </p:nvGraphicFramePr>
        <p:xfrm>
          <a:off x="2780875" y="1571613"/>
          <a:ext cx="3000364" cy="5090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Egyenes összekötő 8"/>
          <p:cNvCxnSpPr/>
          <p:nvPr/>
        </p:nvCxnSpPr>
        <p:spPr>
          <a:xfrm rot="5400000">
            <a:off x="566295" y="4071944"/>
            <a:ext cx="5000660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gyenes összekötő 10"/>
          <p:cNvCxnSpPr/>
          <p:nvPr/>
        </p:nvCxnSpPr>
        <p:spPr>
          <a:xfrm rot="5400000">
            <a:off x="3124482" y="4106491"/>
            <a:ext cx="5000660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zövegdoboz 11"/>
          <p:cNvSpPr txBox="1"/>
          <p:nvPr/>
        </p:nvSpPr>
        <p:spPr>
          <a:xfrm>
            <a:off x="1295395" y="1204675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3200" dirty="0">
                <a:solidFill>
                  <a:srgbClr val="0070C0"/>
                </a:solidFill>
                <a:latin typeface="Algerian" panose="04020705040A02060702" pitchFamily="82" charset="0"/>
              </a:rPr>
              <a:t>I.</a:t>
            </a:r>
          </a:p>
        </p:txBody>
      </p:sp>
      <p:sp>
        <p:nvSpPr>
          <p:cNvPr id="13" name="Szövegdoboz 12"/>
          <p:cNvSpPr txBox="1"/>
          <p:nvPr/>
        </p:nvSpPr>
        <p:spPr>
          <a:xfrm>
            <a:off x="4023891" y="1204672"/>
            <a:ext cx="543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3200" dirty="0">
                <a:solidFill>
                  <a:srgbClr val="0070C0"/>
                </a:solidFill>
                <a:latin typeface="Algerian" panose="04020705040A02060702" pitchFamily="82" charset="0"/>
              </a:rPr>
              <a:t>II.</a:t>
            </a:r>
          </a:p>
        </p:txBody>
      </p:sp>
      <p:sp>
        <p:nvSpPr>
          <p:cNvPr id="14" name="Szövegdoboz 13"/>
          <p:cNvSpPr txBox="1"/>
          <p:nvPr/>
        </p:nvSpPr>
        <p:spPr>
          <a:xfrm>
            <a:off x="6475882" y="1204672"/>
            <a:ext cx="668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3200" dirty="0">
                <a:solidFill>
                  <a:srgbClr val="0070C0"/>
                </a:solidFill>
                <a:latin typeface="Algerian" panose="04020705040A02060702" pitchFamily="82" charset="0"/>
              </a:rPr>
              <a:t>III.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2E29741-83DE-5032-2323-56C525F798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882603"/>
              </p:ext>
            </p:extLst>
          </p:nvPr>
        </p:nvGraphicFramePr>
        <p:xfrm>
          <a:off x="5459793" y="1651334"/>
          <a:ext cx="3643307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Szövegdoboz 7">
            <a:extLst>
              <a:ext uri="{FF2B5EF4-FFF2-40B4-BE49-F238E27FC236}">
                <a16:creationId xmlns:a16="http://schemas.microsoft.com/office/drawing/2014/main" id="{CC67AFB8-7722-1E68-3EAE-249BF3230BA3}"/>
              </a:ext>
            </a:extLst>
          </p:cNvPr>
          <p:cNvSpPr txBox="1"/>
          <p:nvPr/>
        </p:nvSpPr>
        <p:spPr>
          <a:xfrm>
            <a:off x="5878307" y="2754851"/>
            <a:ext cx="353961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dirty="0"/>
              <a:t>Állami (alapítványi, HUN-REN </a:t>
            </a:r>
          </a:p>
          <a:p>
            <a:r>
              <a:rPr lang="hu-HU" dirty="0"/>
              <a:t>és egyéb) 18 hely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9B74083D-0C37-2478-C93D-026D4915A389}"/>
              </a:ext>
            </a:extLst>
          </p:cNvPr>
          <p:cNvSpPr txBox="1"/>
          <p:nvPr/>
        </p:nvSpPr>
        <p:spPr>
          <a:xfrm>
            <a:off x="8775276" y="1046132"/>
            <a:ext cx="335125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FF0000"/>
                </a:solidFill>
              </a:rPr>
              <a:t>Rendszerváltás után:</a:t>
            </a:r>
          </a:p>
          <a:p>
            <a:endParaRPr lang="hu-HU" sz="2400" b="1" dirty="0">
              <a:solidFill>
                <a:srgbClr val="FF0000"/>
              </a:solidFill>
            </a:endParaRPr>
          </a:p>
          <a:p>
            <a:r>
              <a:rPr lang="hu-HU" sz="3200" b="1" dirty="0">
                <a:solidFill>
                  <a:srgbClr val="FF0000"/>
                </a:solidFill>
              </a:rPr>
              <a:t>a magyar növénynemesítés méltatlan háttérbe szorulása</a:t>
            </a:r>
          </a:p>
        </p:txBody>
      </p:sp>
    </p:spTree>
    <p:extLst>
      <p:ext uri="{BB962C8B-B14F-4D97-AF65-F5344CB8AC3E}">
        <p14:creationId xmlns:p14="http://schemas.microsoft.com/office/powerpoint/2010/main" val="240562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34541243"/>
              </p:ext>
            </p:extLst>
          </p:nvPr>
        </p:nvGraphicFramePr>
        <p:xfrm>
          <a:off x="2025601" y="993148"/>
          <a:ext cx="7431819" cy="4974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zövegdoboz 5"/>
          <p:cNvSpPr txBox="1"/>
          <p:nvPr/>
        </p:nvSpPr>
        <p:spPr>
          <a:xfrm>
            <a:off x="1637457" y="5895061"/>
            <a:ext cx="948625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sz="2800" dirty="0">
                <a:solidFill>
                  <a:srgbClr val="FF0000"/>
                </a:solidFill>
              </a:rPr>
              <a:t>Külföldi</a:t>
            </a:r>
            <a:r>
              <a:rPr lang="hu-HU" sz="2800" dirty="0"/>
              <a:t>/</a:t>
            </a:r>
            <a:r>
              <a:rPr lang="hu-HU" sz="2800" dirty="0">
                <a:solidFill>
                  <a:srgbClr val="00B050"/>
                </a:solidFill>
              </a:rPr>
              <a:t>magyar</a:t>
            </a:r>
            <a:r>
              <a:rPr lang="hu-HU" sz="2800" dirty="0"/>
              <a:t> fajtaarány:   </a:t>
            </a:r>
            <a:r>
              <a:rPr lang="hu-HU" sz="2800" b="1" dirty="0">
                <a:solidFill>
                  <a:srgbClr val="FF0000"/>
                </a:solidFill>
              </a:rPr>
              <a:t>65</a:t>
            </a:r>
            <a:r>
              <a:rPr lang="hu-HU" sz="2800" b="1" dirty="0"/>
              <a:t> : </a:t>
            </a:r>
            <a:r>
              <a:rPr lang="hu-HU" sz="2800" b="1" dirty="0">
                <a:solidFill>
                  <a:srgbClr val="00B050"/>
                </a:solidFill>
              </a:rPr>
              <a:t>35 </a:t>
            </a:r>
            <a:r>
              <a:rPr lang="hu-HU" sz="2000" b="1" dirty="0"/>
              <a:t>– valójában az EU fajtalistáról szabadon behozható és szaporítható fajtákkal együtt</a:t>
            </a:r>
            <a:r>
              <a:rPr lang="hu-HU" sz="2800" b="1" dirty="0">
                <a:solidFill>
                  <a:srgbClr val="00B050"/>
                </a:solidFill>
              </a:rPr>
              <a:t> </a:t>
            </a:r>
            <a:r>
              <a:rPr lang="hu-HU" sz="2800" b="1" dirty="0">
                <a:solidFill>
                  <a:srgbClr val="FF0000"/>
                </a:solidFill>
              </a:rPr>
              <a:t>80</a:t>
            </a:r>
            <a:r>
              <a:rPr lang="hu-HU" sz="2800" b="1" dirty="0"/>
              <a:t> : </a:t>
            </a:r>
            <a:r>
              <a:rPr lang="hu-HU" sz="2800" b="1" dirty="0">
                <a:solidFill>
                  <a:srgbClr val="00B050"/>
                </a:solidFill>
              </a:rPr>
              <a:t>20 </a:t>
            </a:r>
          </a:p>
        </p:txBody>
      </p:sp>
      <p:sp>
        <p:nvSpPr>
          <p:cNvPr id="9" name="Szövegdoboz 8"/>
          <p:cNvSpPr txBox="1"/>
          <p:nvPr/>
        </p:nvSpPr>
        <p:spPr>
          <a:xfrm>
            <a:off x="937848" y="624387"/>
            <a:ext cx="94566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>
                <a:solidFill>
                  <a:srgbClr val="FF0000"/>
                </a:solidFill>
              </a:rPr>
              <a:t>JELENLEGI HELYZET </a:t>
            </a:r>
            <a:r>
              <a:rPr lang="hu-HU" sz="2800" dirty="0">
                <a:cs typeface="Arial" panose="020B0604020202020204" pitchFamily="34" charset="0"/>
              </a:rPr>
              <a:t>szántóföldi növények: fajták, fajtaarányok							</a:t>
            </a:r>
          </a:p>
        </p:txBody>
      </p:sp>
      <p:sp>
        <p:nvSpPr>
          <p:cNvPr id="10" name="Szövegdoboz 9"/>
          <p:cNvSpPr txBox="1"/>
          <p:nvPr/>
        </p:nvSpPr>
        <p:spPr>
          <a:xfrm>
            <a:off x="100670" y="2551374"/>
            <a:ext cx="369025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1938" indent="-261938"/>
            <a:r>
              <a:rPr lang="hu-HU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■ magyar állami  nemesítés (358 fajta)</a:t>
            </a:r>
          </a:p>
          <a:p>
            <a:endParaRPr lang="hu-HU" sz="2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1938" indent="-261938"/>
            <a:r>
              <a:rPr lang="hu-HU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■ magyar magánnemesítés </a:t>
            </a:r>
          </a:p>
          <a:p>
            <a:pPr marL="261938" indent="-82550"/>
            <a:r>
              <a:rPr lang="hu-HU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(119) fajta)</a:t>
            </a:r>
          </a:p>
          <a:p>
            <a:endParaRPr lang="hu-HU" sz="24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1938" indent="-261938"/>
            <a:r>
              <a:rPr lang="hu-HU" sz="2400" dirty="0">
                <a:solidFill>
                  <a:srgbClr val="FF5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■ külföldi nemesítésű (901 fajta)</a:t>
            </a:r>
          </a:p>
        </p:txBody>
      </p:sp>
      <p:sp>
        <p:nvSpPr>
          <p:cNvPr id="3" name="Szövegdoboz 2"/>
          <p:cNvSpPr txBox="1"/>
          <p:nvPr/>
        </p:nvSpPr>
        <p:spPr>
          <a:xfrm>
            <a:off x="8510955" y="2999678"/>
            <a:ext cx="3251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>
                <a:solidFill>
                  <a:schemeClr val="accent6">
                    <a:lumMod val="50000"/>
                  </a:schemeClr>
                </a:solidFill>
              </a:rPr>
              <a:t>Magyar </a:t>
            </a:r>
          </a:p>
          <a:p>
            <a:pPr algn="ctr"/>
            <a:r>
              <a:rPr lang="hu-HU" sz="3200" b="1" dirty="0">
                <a:solidFill>
                  <a:schemeClr val="accent6">
                    <a:lumMod val="50000"/>
                  </a:schemeClr>
                </a:solidFill>
              </a:rPr>
              <a:t>biológiai</a:t>
            </a:r>
          </a:p>
          <a:p>
            <a:pPr algn="ctr"/>
            <a:r>
              <a:rPr lang="hu-HU" sz="3200" b="1" dirty="0">
                <a:solidFill>
                  <a:schemeClr val="accent6">
                    <a:lumMod val="50000"/>
                  </a:schemeClr>
                </a:solidFill>
              </a:rPr>
              <a:t> alapok?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892" y="1813169"/>
            <a:ext cx="38957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247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ím 1">
            <a:extLst>
              <a:ext uri="{FF2B5EF4-FFF2-40B4-BE49-F238E27FC236}">
                <a16:creationId xmlns:a16="http://schemas.microsoft.com/office/drawing/2014/main" id="{AB882877-E84F-5DDA-9470-494C43E1F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5" y="-215417"/>
            <a:ext cx="11555896" cy="1287462"/>
          </a:xfrm>
        </p:spPr>
        <p:txBody>
          <a:bodyPr>
            <a:normAutofit/>
          </a:bodyPr>
          <a:lstStyle/>
          <a:p>
            <a:r>
              <a:rPr lang="hu-HU" altLang="hu-HU" sz="28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Magyar és külföldi búza, kukorica, napraforgó és repce  fajták szaporítóterülete és vetésterületi megoszlása</a:t>
            </a:r>
            <a:endParaRPr lang="hu-HU" altLang="hu-HU" sz="2800" b="1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9CB94CA-174F-7A33-7A79-CC787CFA5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044" y="1191314"/>
            <a:ext cx="11926957" cy="554078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  <a:defRPr/>
            </a:pPr>
            <a:r>
              <a:rPr lang="hu-HU" sz="3800" b="1" dirty="0"/>
              <a:t>1. Ő. Búza </a:t>
            </a:r>
            <a:r>
              <a:rPr lang="hu-HU" sz="3800" dirty="0"/>
              <a:t>Szaporító területi arány – magyar fajták: 45,43%, </a:t>
            </a:r>
            <a:r>
              <a:rPr lang="hu-HU" sz="3800" b="1" dirty="0"/>
              <a:t>külföldi: 54,57% </a:t>
            </a:r>
            <a:r>
              <a:rPr lang="hu-HU" sz="3800" dirty="0"/>
              <a:t>      </a:t>
            </a:r>
          </a:p>
          <a:p>
            <a:pPr>
              <a:defRPr/>
            </a:pPr>
            <a:r>
              <a:rPr lang="hu-HU" sz="3800" dirty="0"/>
              <a:t>Vetésterületi arány: ugyanez – magyar fajták 45%, külföldi: 55% </a:t>
            </a:r>
          </a:p>
          <a:p>
            <a:pPr marL="0" indent="0">
              <a:buNone/>
              <a:defRPr/>
            </a:pPr>
            <a:r>
              <a:rPr lang="hu-HU" sz="3800" b="1" dirty="0">
                <a:solidFill>
                  <a:prstClr val="black"/>
                </a:solidFill>
              </a:rPr>
              <a:t>2. Kukorica </a:t>
            </a:r>
            <a:r>
              <a:rPr lang="hu-HU" sz="3800" dirty="0"/>
              <a:t>Szaporító területi arány – magyar fajták: 8,8%, külföldi: 91,2%</a:t>
            </a:r>
          </a:p>
          <a:p>
            <a:pPr>
              <a:defRPr/>
            </a:pPr>
            <a:r>
              <a:rPr lang="hu-HU" sz="3800" dirty="0"/>
              <a:t> Vetésterületi arány: magyar hibridek 5%,  </a:t>
            </a:r>
            <a:r>
              <a:rPr lang="hu-HU" sz="3800" b="1" dirty="0"/>
              <a:t>külföldi 95% </a:t>
            </a:r>
            <a:r>
              <a:rPr lang="hu-HU" sz="3800" dirty="0"/>
              <a:t>a magyar vetésterületen, + a külföldi hibridekből jelentős  export!!</a:t>
            </a:r>
          </a:p>
          <a:p>
            <a:pPr marL="0" indent="0">
              <a:buNone/>
              <a:defRPr/>
            </a:pPr>
            <a:r>
              <a:rPr lang="hu-HU" sz="3800" b="1" dirty="0">
                <a:solidFill>
                  <a:prstClr val="black"/>
                </a:solidFill>
              </a:rPr>
              <a:t>3. Napraforgó </a:t>
            </a:r>
            <a:r>
              <a:rPr lang="hu-HU" sz="3800" dirty="0">
                <a:solidFill>
                  <a:prstClr val="black"/>
                </a:solidFill>
              </a:rPr>
              <a:t>Szaporító területi arány – magyar fajták: 1%, </a:t>
            </a:r>
            <a:r>
              <a:rPr lang="hu-HU" sz="3800" b="1" dirty="0">
                <a:solidFill>
                  <a:prstClr val="black"/>
                </a:solidFill>
              </a:rPr>
              <a:t>külföldi: 99%</a:t>
            </a:r>
          </a:p>
          <a:p>
            <a:pPr>
              <a:defRPr/>
            </a:pPr>
            <a:r>
              <a:rPr lang="hu-HU" sz="3800" dirty="0"/>
              <a:t>Vetésterületi arány: ugyanaz 1:99% - a külföldi hibridekből jelentős export!</a:t>
            </a:r>
          </a:p>
          <a:p>
            <a:pPr marL="0" indent="0">
              <a:buNone/>
              <a:defRPr/>
            </a:pPr>
            <a:r>
              <a:rPr lang="hu-HU" sz="3800" b="1" dirty="0">
                <a:solidFill>
                  <a:prstClr val="black"/>
                </a:solidFill>
              </a:rPr>
              <a:t>4. Ő. káposztarepce </a:t>
            </a:r>
            <a:r>
              <a:rPr lang="hu-HU" sz="3800" dirty="0" err="1">
                <a:solidFill>
                  <a:prstClr val="black"/>
                </a:solidFill>
              </a:rPr>
              <a:t>szap</a:t>
            </a:r>
            <a:r>
              <a:rPr lang="hu-HU" sz="3800" dirty="0">
                <a:solidFill>
                  <a:prstClr val="black"/>
                </a:solidFill>
              </a:rPr>
              <a:t>. </a:t>
            </a:r>
            <a:r>
              <a:rPr lang="hu-HU" sz="3800" dirty="0" err="1">
                <a:solidFill>
                  <a:prstClr val="black"/>
                </a:solidFill>
              </a:rPr>
              <a:t>ter</a:t>
            </a:r>
            <a:r>
              <a:rPr lang="hu-HU" sz="3800" dirty="0">
                <a:solidFill>
                  <a:prstClr val="black"/>
                </a:solidFill>
              </a:rPr>
              <a:t>. közel </a:t>
            </a:r>
            <a:r>
              <a:rPr lang="hu-HU" sz="3800" b="1" dirty="0">
                <a:solidFill>
                  <a:prstClr val="black"/>
                </a:solidFill>
              </a:rPr>
              <a:t>100% -n külföldi </a:t>
            </a:r>
            <a:r>
              <a:rPr lang="hu-HU" sz="3800" dirty="0">
                <a:solidFill>
                  <a:prstClr val="black"/>
                </a:solidFill>
              </a:rPr>
              <a:t>fajta (hibrid) van, így a magyar vetésterületen is! </a:t>
            </a:r>
            <a:r>
              <a:rPr lang="hu-HU" sz="3800" dirty="0"/>
              <a:t>- a külföldi hibridekből jelentős export!</a:t>
            </a:r>
          </a:p>
          <a:p>
            <a:pPr marL="0" indent="0">
              <a:buNone/>
              <a:defRPr/>
            </a:pPr>
            <a:r>
              <a:rPr lang="hu-HU" sz="3800" b="1" dirty="0">
                <a:solidFill>
                  <a:srgbClr val="FF0000"/>
                </a:solidFill>
              </a:rPr>
              <a:t>A </a:t>
            </a:r>
            <a:r>
              <a:rPr lang="hu-HU" sz="3800" b="1" dirty="0" err="1">
                <a:solidFill>
                  <a:srgbClr val="FF0000"/>
                </a:solidFill>
              </a:rPr>
              <a:t>A</a:t>
            </a:r>
            <a:r>
              <a:rPr lang="hu-HU" sz="3800" b="1" dirty="0">
                <a:solidFill>
                  <a:srgbClr val="FF0000"/>
                </a:solidFill>
              </a:rPr>
              <a:t> külföldi cégek kivitele nem magyar vetőmag export!!</a:t>
            </a:r>
          </a:p>
          <a:p>
            <a:pPr marL="0" indent="0">
              <a:buNone/>
              <a:defRPr/>
            </a:pPr>
            <a:endParaRPr lang="hu-HU" sz="2400" b="1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r>
              <a:rPr lang="hu-HU" sz="4400" b="1" dirty="0">
                <a:solidFill>
                  <a:srgbClr val="FF0000"/>
                </a:solidFill>
              </a:rPr>
              <a:t>A 4 legnagyobb területen termesztett növényfajból a magyar vetésterület kb. 80 %-án külföldi fajta vetőmagját vetik!</a:t>
            </a:r>
          </a:p>
          <a:p>
            <a:pPr marL="0" indent="0" algn="ctr">
              <a:buNone/>
              <a:defRPr/>
            </a:pPr>
            <a:r>
              <a:rPr lang="hu-HU" sz="5800" b="1" dirty="0">
                <a:solidFill>
                  <a:srgbClr val="FF0000"/>
                </a:solidFill>
              </a:rPr>
              <a:t>Ez jelentős élelmezésbiztonsági kockázat – szegényít, gyarmatosít, kiszolgáltatottá tesz!!!</a:t>
            </a:r>
            <a:r>
              <a:rPr lang="hu-HU" sz="3300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  <a:defRPr/>
            </a:pPr>
            <a:endParaRPr lang="hu-HU" sz="2000" dirty="0"/>
          </a:p>
          <a:p>
            <a:pPr marL="0" indent="0">
              <a:buNone/>
              <a:defRPr/>
            </a:pPr>
            <a:endParaRPr lang="hu-HU" sz="2000" dirty="0"/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632309F8-6F2E-CC63-3263-12CB6FD40A26}"/>
              </a:ext>
            </a:extLst>
          </p:cNvPr>
          <p:cNvSpPr/>
          <p:nvPr/>
        </p:nvSpPr>
        <p:spPr>
          <a:xfrm>
            <a:off x="265044" y="864926"/>
            <a:ext cx="9307421" cy="0"/>
          </a:xfrm>
          <a:prstGeom prst="line">
            <a:avLst/>
          </a:prstGeom>
          <a:ln w="38100" cap="flat">
            <a:solidFill>
              <a:srgbClr val="187F3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hu-HU" sz="1200"/>
          </a:p>
        </p:txBody>
      </p:sp>
    </p:spTree>
    <p:extLst>
      <p:ext uri="{BB962C8B-B14F-4D97-AF65-F5344CB8AC3E}">
        <p14:creationId xmlns:p14="http://schemas.microsoft.com/office/powerpoint/2010/main" val="2642628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5123A30-21FD-B7D6-1E57-A4827467C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88546"/>
          </a:xfrm>
        </p:spPr>
        <p:txBody>
          <a:bodyPr>
            <a:normAutofit/>
          </a:bodyPr>
          <a:lstStyle/>
          <a:p>
            <a:r>
              <a:rPr lang="hu-HU" sz="4000" b="1" dirty="0">
                <a:solidFill>
                  <a:srgbClr val="FF0000"/>
                </a:solidFill>
              </a:rPr>
              <a:t>Innováció-e a magyar növénynemesítés?</a:t>
            </a:r>
            <a:br>
              <a:rPr lang="hu-HU" sz="3200" b="1" dirty="0">
                <a:solidFill>
                  <a:srgbClr val="FF0000"/>
                </a:solidFill>
              </a:rPr>
            </a:br>
            <a:r>
              <a:rPr lang="hu-HU" sz="3200" b="1" dirty="0">
                <a:solidFill>
                  <a:srgbClr val="FF0000"/>
                </a:solidFill>
              </a:rPr>
              <a:t> Hogyan tovább? Mi várható?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8F24FF7-30EE-F371-3952-F2D8DFB2E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407" y="1497027"/>
            <a:ext cx="11531151" cy="5154626"/>
          </a:xfrm>
        </p:spPr>
        <p:txBody>
          <a:bodyPr>
            <a:normAutofit fontScale="92500"/>
          </a:bodyPr>
          <a:lstStyle/>
          <a:p>
            <a:r>
              <a:rPr lang="hu-HU" sz="3200" dirty="0"/>
              <a:t>Az innováció olyan kutatás-fejlesztési tevékenység, amelynek gazdasági eredménye van, tehát a Növénynemesítés az innováció!</a:t>
            </a:r>
          </a:p>
          <a:p>
            <a:r>
              <a:rPr lang="hu-HU" sz="3200" dirty="0"/>
              <a:t>Milyen hatása volt a termelési színvonalra a külföldi fajták termesztése? </a:t>
            </a:r>
            <a:r>
              <a:rPr lang="hu-HU" sz="2400" dirty="0"/>
              <a:t>(</a:t>
            </a:r>
            <a:r>
              <a:rPr lang="hu-HU" sz="2400" dirty="0" err="1"/>
              <a:t>stat</a:t>
            </a:r>
            <a:r>
              <a:rPr lang="hu-HU" sz="2400" dirty="0"/>
              <a:t>.) búza 1975-89: 5,7 t/ha, 2004-19: 5,2 t/ha, </a:t>
            </a:r>
            <a:r>
              <a:rPr lang="hu-HU" sz="2400" dirty="0" err="1"/>
              <a:t>kuk</a:t>
            </a:r>
            <a:r>
              <a:rPr lang="hu-HU" sz="2400" dirty="0"/>
              <a:t>. ,6,8t/ha, ill.7,5 t/ha – termésingadozás! </a:t>
            </a:r>
          </a:p>
          <a:p>
            <a:r>
              <a:rPr lang="hu-HU" sz="3200" dirty="0"/>
              <a:t>Szemfényvesztés helyett tisztánlátás kell! Mi a magyar? A külföldi (80/20%) szegényít, kiszolgáltatottá tesz (élelmezésbiztonság) és gyarmatosít! VSZT – tisztújítás, átszervezés!!</a:t>
            </a:r>
          </a:p>
          <a:p>
            <a:r>
              <a:rPr lang="hu-HU" sz="3200" dirty="0"/>
              <a:t>A magyar innováció gazdaggá tesz!</a:t>
            </a:r>
          </a:p>
          <a:p>
            <a:r>
              <a:rPr lang="hu-HU" sz="3200" dirty="0"/>
              <a:t>A növénynemesítők összefogása, MNE javaslat megfogalmazása a döntéshozók részére! Anyagi, erkölcsi melléállás a magyar mellé! </a:t>
            </a:r>
          </a:p>
          <a:p>
            <a:r>
              <a:rPr lang="hu-HU" sz="3200" dirty="0"/>
              <a:t>A magyar biológiai alapoknak a </a:t>
            </a:r>
            <a:r>
              <a:rPr lang="hu-HU" sz="3200" dirty="0" err="1"/>
              <a:t>Kárpát</a:t>
            </a:r>
            <a:r>
              <a:rPr lang="hu-HU" sz="3200" dirty="0"/>
              <a:t> – medence a bölcsője!</a:t>
            </a:r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12946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</TotalTime>
  <Words>1208</Words>
  <Application>Microsoft Office PowerPoint</Application>
  <PresentationFormat>Szélesvásznú</PresentationFormat>
  <Paragraphs>97</Paragraphs>
  <Slides>20</Slides>
  <Notes>0</Notes>
  <HiddenSlides>0</HiddenSlides>
  <MMClips>0</MMClips>
  <ScaleCrop>false</ScaleCrop>
  <HeadingPairs>
    <vt:vector size="8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Beágyazott OLE kiszolgálók</vt:lpstr>
      </vt:variant>
      <vt:variant>
        <vt:i4>1</vt:i4>
      </vt:variant>
      <vt:variant>
        <vt:lpstr>Diacímek</vt:lpstr>
      </vt:variant>
      <vt:variant>
        <vt:i4>20</vt:i4>
      </vt:variant>
    </vt:vector>
  </HeadingPairs>
  <TitlesOfParts>
    <vt:vector size="27" baseType="lpstr">
      <vt:lpstr>Algerian</vt:lpstr>
      <vt:lpstr>Arial</vt:lpstr>
      <vt:lpstr>Calibri</vt:lpstr>
      <vt:lpstr>Calibri Light</vt:lpstr>
      <vt:lpstr>Times New Roman</vt:lpstr>
      <vt:lpstr>Office-téma</vt:lpstr>
      <vt:lpstr>PhotoImpact</vt:lpstr>
      <vt:lpstr>PowerPoint-bemutató</vt:lpstr>
      <vt:lpstr>Dr. Kováts Zoltán (1924-2010)</vt:lpstr>
      <vt:lpstr>PowerPoint-bemutató</vt:lpstr>
      <vt:lpstr>PowerPoint-bemutató</vt:lpstr>
      <vt:lpstr>PowerPoint-bemutató</vt:lpstr>
      <vt:lpstr>Növénynemesítés Magyarországon (125 év vázlatos áttekintése)</vt:lpstr>
      <vt:lpstr>PowerPoint-bemutató</vt:lpstr>
      <vt:lpstr>Magyar és külföldi búza, kukorica, napraforgó és repce  fajták szaporítóterülete és vetésterületi megoszlása</vt:lpstr>
      <vt:lpstr>Innováció-e a magyar növénynemesítés?  Hogyan tovább? Mi várható?</vt:lpstr>
      <vt:lpstr>Fleischmann - díjas magyar növénynemesítők (1968-2025)</vt:lpstr>
      <vt:lpstr>PowerPoint-bemutató</vt:lpstr>
      <vt:lpstr>KLÍMAVÁLTOZÁS I. (Nemzeti Éghajlatváltozási Stratégia 2014-2025, kitekintéssel 2050-re. ELTE )</vt:lpstr>
      <vt:lpstr>PowerPoint-bemutató</vt:lpstr>
      <vt:lpstr>A Magyar  növénynemesítésben állandó fontos nemesítési cél a szárazságtűrőbb fajták előállítása, de ez önnmagában nem elég a klímaváltozáshoz történő alkalmazkodáshoz! Vetésszerkezet!</vt:lpstr>
      <vt:lpstr>PowerPoint-bemutató</vt:lpstr>
      <vt:lpstr>PowerPoint-bemutató</vt:lpstr>
      <vt:lpstr>PowerPoint-bemutató</vt:lpstr>
      <vt:lpstr>Alkalmazkodás a klímaváltozáshoz a tömegtakarmány termesztésben – mi lehet a megoldás?</vt:lpstr>
      <vt:lpstr>PowerPoint-bemutató</vt:lpstr>
      <vt:lpstr>PowerPoint-bemutató</vt:lpstr>
    </vt:vector>
  </TitlesOfParts>
  <Company>GK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Dr. Pauk János</dc:creator>
  <cp:lastModifiedBy>Soós Albert</cp:lastModifiedBy>
  <cp:revision>234</cp:revision>
  <cp:lastPrinted>2025-04-02T07:00:27Z</cp:lastPrinted>
  <dcterms:created xsi:type="dcterms:W3CDTF">2023-11-21T10:34:38Z</dcterms:created>
  <dcterms:modified xsi:type="dcterms:W3CDTF">2025-11-19T14:55:32Z</dcterms:modified>
</cp:coreProperties>
</file>